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460" r:id="rId3"/>
    <p:sldId id="459" r:id="rId4"/>
    <p:sldId id="386" r:id="rId5"/>
    <p:sldId id="451" r:id="rId6"/>
    <p:sldId id="455" r:id="rId7"/>
    <p:sldId id="383" r:id="rId8"/>
    <p:sldId id="446" r:id="rId9"/>
    <p:sldId id="37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385" r:id="rId18"/>
    <p:sldId id="273" r:id="rId19"/>
    <p:sldId id="429" r:id="rId20"/>
    <p:sldId id="490" r:id="rId21"/>
    <p:sldId id="487" r:id="rId22"/>
    <p:sldId id="260" r:id="rId23"/>
    <p:sldId id="382" r:id="rId24"/>
    <p:sldId id="360" r:id="rId25"/>
    <p:sldId id="361" r:id="rId26"/>
    <p:sldId id="428" r:id="rId27"/>
    <p:sldId id="259" r:id="rId28"/>
    <p:sldId id="261" r:id="rId29"/>
    <p:sldId id="462" r:id="rId30"/>
    <p:sldId id="461" r:id="rId31"/>
    <p:sldId id="471" r:id="rId32"/>
    <p:sldId id="362" r:id="rId33"/>
    <p:sldId id="388" r:id="rId34"/>
    <p:sldId id="352" r:id="rId35"/>
    <p:sldId id="353" r:id="rId36"/>
    <p:sldId id="348" r:id="rId37"/>
    <p:sldId id="491" r:id="rId38"/>
    <p:sldId id="493" r:id="rId39"/>
    <p:sldId id="349" r:id="rId40"/>
    <p:sldId id="378" r:id="rId41"/>
    <p:sldId id="351" r:id="rId42"/>
    <p:sldId id="434" r:id="rId43"/>
    <p:sldId id="464" r:id="rId44"/>
    <p:sldId id="350" r:id="rId45"/>
    <p:sldId id="494" r:id="rId46"/>
    <p:sldId id="363" r:id="rId47"/>
    <p:sldId id="369" r:id="rId48"/>
    <p:sldId id="475" r:id="rId49"/>
    <p:sldId id="470" r:id="rId50"/>
    <p:sldId id="384" r:id="rId51"/>
    <p:sldId id="407" r:id="rId52"/>
    <p:sldId id="468" r:id="rId53"/>
    <p:sldId id="489" r:id="rId54"/>
    <p:sldId id="488" r:id="rId55"/>
    <p:sldId id="449" r:id="rId56"/>
    <p:sldId id="467" r:id="rId57"/>
    <p:sldId id="472" r:id="rId58"/>
    <p:sldId id="448" r:id="rId59"/>
    <p:sldId id="466" r:id="rId60"/>
    <p:sldId id="415" r:id="rId61"/>
    <p:sldId id="410" r:id="rId62"/>
    <p:sldId id="412" r:id="rId63"/>
    <p:sldId id="413" r:id="rId64"/>
    <p:sldId id="458" r:id="rId65"/>
    <p:sldId id="430" r:id="rId66"/>
    <p:sldId id="452" r:id="rId67"/>
    <p:sldId id="463" r:id="rId68"/>
    <p:sldId id="431" r:id="rId69"/>
    <p:sldId id="406" r:id="rId70"/>
    <p:sldId id="408" r:id="rId71"/>
    <p:sldId id="405" r:id="rId72"/>
    <p:sldId id="444" r:id="rId73"/>
    <p:sldId id="443" r:id="rId74"/>
    <p:sldId id="445" r:id="rId75"/>
    <p:sldId id="454" r:id="rId76"/>
    <p:sldId id="495" r:id="rId77"/>
    <p:sldId id="496" r:id="rId78"/>
    <p:sldId id="497" r:id="rId79"/>
    <p:sldId id="498" r:id="rId80"/>
    <p:sldId id="499" r:id="rId81"/>
    <p:sldId id="438" r:id="rId82"/>
    <p:sldId id="500" r:id="rId83"/>
    <p:sldId id="476" r:id="rId84"/>
    <p:sldId id="389" r:id="rId85"/>
    <p:sldId id="456" r:id="rId86"/>
    <p:sldId id="262" r:id="rId87"/>
    <p:sldId id="501" r:id="rId88"/>
    <p:sldId id="502" r:id="rId89"/>
    <p:sldId id="503" r:id="rId90"/>
    <p:sldId id="484" r:id="rId91"/>
    <p:sldId id="483" r:id="rId92"/>
    <p:sldId id="485" r:id="rId93"/>
    <p:sldId id="421" r:id="rId94"/>
    <p:sldId id="486" r:id="rId95"/>
  </p:sldIdLst>
  <p:sldSz cx="12192000" cy="6858000"/>
  <p:notesSz cx="666273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44C"/>
    <a:srgbClr val="A74F7B"/>
    <a:srgbClr val="C35533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25" autoAdjust="0"/>
    <p:restoredTop sz="92804" autoAdjust="0"/>
  </p:normalViewPr>
  <p:slideViewPr>
    <p:cSldViewPr snapToGrid="0">
      <p:cViewPr varScale="1">
        <p:scale>
          <a:sx n="104" d="100"/>
          <a:sy n="104" d="100"/>
        </p:scale>
        <p:origin x="68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Chervet" userId="e88f94f109999b9b" providerId="LiveId" clId="{71E613C0-FB76-4CC7-88A8-0A1CE033F0AE}"/>
    <pc:docChg chg="custSel modSld">
      <pc:chgData name="Guillaume Chervet" userId="e88f94f109999b9b" providerId="LiveId" clId="{71E613C0-FB76-4CC7-88A8-0A1CE033F0AE}" dt="2017-12-27T15:36:36.669" v="14" actId="1037"/>
      <pc:docMkLst>
        <pc:docMk/>
      </pc:docMkLst>
      <pc:sldChg chg="modSp">
        <pc:chgData name="Guillaume Chervet" userId="e88f94f109999b9b" providerId="LiveId" clId="{71E613C0-FB76-4CC7-88A8-0A1CE033F0AE}" dt="2017-12-27T15:35:47.674" v="1" actId="27636"/>
        <pc:sldMkLst>
          <pc:docMk/>
          <pc:sldMk cId="4109851478" sldId="369"/>
        </pc:sldMkLst>
        <pc:spChg chg="mod">
          <ac:chgData name="Guillaume Chervet" userId="e88f94f109999b9b" providerId="LiveId" clId="{71E613C0-FB76-4CC7-88A8-0A1CE033F0AE}" dt="2017-12-27T15:35:47.674" v="1" actId="27636"/>
          <ac:spMkLst>
            <pc:docMk/>
            <pc:sldMk cId="4109851478" sldId="369"/>
            <ac:spMk id="11" creationId="{00000000-0000-0000-0000-000000000000}"/>
          </ac:spMkLst>
        </pc:spChg>
      </pc:sldChg>
      <pc:sldChg chg="addSp modSp">
        <pc:chgData name="Guillaume Chervet" userId="e88f94f109999b9b" providerId="LiveId" clId="{71E613C0-FB76-4CC7-88A8-0A1CE033F0AE}" dt="2017-12-27T15:36:36.669" v="14" actId="1037"/>
        <pc:sldMkLst>
          <pc:docMk/>
          <pc:sldMk cId="1688350496" sldId="377"/>
        </pc:sldMkLst>
        <pc:picChg chg="mod">
          <ac:chgData name="Guillaume Chervet" userId="e88f94f109999b9b" providerId="LiveId" clId="{71E613C0-FB76-4CC7-88A8-0A1CE033F0AE}" dt="2017-12-27T15:36:36.669" v="14" actId="1037"/>
          <ac:picMkLst>
            <pc:docMk/>
            <pc:sldMk cId="1688350496" sldId="377"/>
            <ac:picMk id="23" creationId="{00000000-0000-0000-0000-000000000000}"/>
          </ac:picMkLst>
        </pc:picChg>
        <pc:cxnChg chg="mod">
          <ac:chgData name="Guillaume Chervet" userId="e88f94f109999b9b" providerId="LiveId" clId="{71E613C0-FB76-4CC7-88A8-0A1CE033F0AE}" dt="2017-12-27T15:35:47.294" v="0" actId="14100"/>
          <ac:cxnSpMkLst>
            <pc:docMk/>
            <pc:sldMk cId="1688350496" sldId="377"/>
            <ac:cxnSpMk id="11" creationId="{00000000-0000-0000-0000-000000000000}"/>
          </ac:cxnSpMkLst>
        </pc:cxnChg>
        <pc:cxnChg chg="add mod">
          <ac:chgData name="Guillaume Chervet" userId="e88f94f109999b9b" providerId="LiveId" clId="{71E613C0-FB76-4CC7-88A8-0A1CE033F0AE}" dt="2017-12-27T15:36:01.554" v="5" actId="693"/>
          <ac:cxnSpMkLst>
            <pc:docMk/>
            <pc:sldMk cId="1688350496" sldId="377"/>
            <ac:cxnSpMk id="24" creationId="{972AFFBF-6F3B-445A-88A0-950806F3F660}"/>
          </ac:cxnSpMkLst>
        </pc:cxnChg>
        <pc:cxnChg chg="add 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7" creationId="{F39CD016-3E29-4C20-B0BC-82F8C0E6C6E2}"/>
          </ac:cxnSpMkLst>
        </pc:cxnChg>
        <pc:cxnChg chg="mod">
          <ac:chgData name="Guillaume Chervet" userId="e88f94f109999b9b" providerId="LiveId" clId="{71E613C0-FB76-4CC7-88A8-0A1CE033F0AE}" dt="2017-12-27T15:36:36.669" v="14" actId="1037"/>
          <ac:cxnSpMkLst>
            <pc:docMk/>
            <pc:sldMk cId="1688350496" sldId="377"/>
            <ac:cxnSpMk id="28" creationId="{00000000-0000-0000-0000-000000000000}"/>
          </ac:cxnSpMkLst>
        </pc:cxnChg>
      </pc:sldChg>
    </pc:docChg>
  </pc:docChgLst>
  <pc:docChgLst>
    <pc:chgData name="Guillaume Chervet" userId="e88f94f109999b9b" providerId="LiveId" clId="{C2CE20F2-BFBF-49E6-BE79-32E5AA6AD9D9}"/>
    <pc:docChg chg="undo custSel addSld delSld modSld">
      <pc:chgData name="Guillaume Chervet" userId="e88f94f109999b9b" providerId="LiveId" clId="{C2CE20F2-BFBF-49E6-BE79-32E5AA6AD9D9}" dt="2018-02-16T09:47:18.805" v="1021" actId="20577"/>
      <pc:docMkLst>
        <pc:docMk/>
      </pc:docMkLst>
      <pc:sldChg chg="modSp">
        <pc:chgData name="Guillaume Chervet" userId="e88f94f109999b9b" providerId="LiveId" clId="{C2CE20F2-BFBF-49E6-BE79-32E5AA6AD9D9}" dt="2018-02-16T08:21:22.112" v="9" actId="313"/>
        <pc:sldMkLst>
          <pc:docMk/>
          <pc:sldMk cId="3336855111" sldId="256"/>
        </pc:sldMkLst>
        <pc:spChg chg="mod">
          <ac:chgData name="Guillaume Chervet" userId="e88f94f109999b9b" providerId="LiveId" clId="{C2CE20F2-BFBF-49E6-BE79-32E5AA6AD9D9}" dt="2018-02-16T08:21:22.112" v="9" actId="313"/>
          <ac:spMkLst>
            <pc:docMk/>
            <pc:sldMk cId="3336855111" sldId="256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21.552" v="205" actId="1038"/>
        <pc:sldMkLst>
          <pc:docMk/>
          <pc:sldMk cId="3766521457" sldId="262"/>
        </pc:sldMkLst>
        <pc:spChg chg="mod">
          <ac:chgData name="Guillaume Chervet" userId="e88f94f109999b9b" providerId="LiveId" clId="{C2CE20F2-BFBF-49E6-BE79-32E5AA6AD9D9}" dt="2018-02-16T09:17:15.184" v="194" actId="27636"/>
          <ac:spMkLst>
            <pc:docMk/>
            <pc:sldMk cId="3766521457" sldId="262"/>
            <ac:spMk id="3" creationId="{00000000-0000-0000-0000-000000000000}"/>
          </ac:spMkLst>
        </pc:spChg>
        <pc:picChg chg="mod">
          <ac:chgData name="Guillaume Chervet" userId="e88f94f109999b9b" providerId="LiveId" clId="{C2CE20F2-BFBF-49E6-BE79-32E5AA6AD9D9}" dt="2018-02-16T09:17:21.552" v="205" actId="1038"/>
          <ac:picMkLst>
            <pc:docMk/>
            <pc:sldMk cId="3766521457" sldId="262"/>
            <ac:picMk id="2051" creationId="{00000000-0000-0000-0000-000000000000}"/>
          </ac:picMkLst>
        </pc:picChg>
      </pc:sldChg>
      <pc:sldChg chg="modSp">
        <pc:chgData name="Guillaume Chervet" userId="e88f94f109999b9b" providerId="LiveId" clId="{C2CE20F2-BFBF-49E6-BE79-32E5AA6AD9D9}" dt="2018-02-16T09:19:35.556" v="206" actId="20577"/>
        <pc:sldMkLst>
          <pc:docMk/>
          <pc:sldMk cId="707037730" sldId="341"/>
        </pc:sldMkLst>
        <pc:spChg chg="mod">
          <ac:chgData name="Guillaume Chervet" userId="e88f94f109999b9b" providerId="LiveId" clId="{C2CE20F2-BFBF-49E6-BE79-32E5AA6AD9D9}" dt="2018-02-16T09:19:35.556" v="206" actId="20577"/>
          <ac:spMkLst>
            <pc:docMk/>
            <pc:sldMk cId="707037730" sldId="34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5:12.336" v="191" actId="20577"/>
        <pc:sldMkLst>
          <pc:docMk/>
          <pc:sldMk cId="1406756257" sldId="342"/>
        </pc:sldMkLst>
        <pc:graphicFrameChg chg="modGraphic">
          <ac:chgData name="Guillaume Chervet" userId="e88f94f109999b9b" providerId="LiveId" clId="{C2CE20F2-BFBF-49E6-BE79-32E5AA6AD9D9}" dt="2018-02-16T09:15:12.336" v="191" actId="20577"/>
          <ac:graphicFrameMkLst>
            <pc:docMk/>
            <pc:sldMk cId="1406756257" sldId="342"/>
            <ac:graphicFrameMk id="8" creationId="{00000000-0000-0000-0000-000000000000}"/>
          </ac:graphicFrameMkLst>
        </pc:graphicFrameChg>
      </pc:sldChg>
      <pc:sldChg chg="modSp">
        <pc:chgData name="Guillaume Chervet" userId="e88f94f109999b9b" providerId="LiveId" clId="{C2CE20F2-BFBF-49E6-BE79-32E5AA6AD9D9}" dt="2018-02-16T08:35:29.020" v="20" actId="113"/>
        <pc:sldMkLst>
          <pc:docMk/>
          <pc:sldMk cId="2557405481" sldId="355"/>
        </pc:sldMkLst>
        <pc:spChg chg="mod">
          <ac:chgData name="Guillaume Chervet" userId="e88f94f109999b9b" providerId="LiveId" clId="{C2CE20F2-BFBF-49E6-BE79-32E5AA6AD9D9}" dt="2018-02-16T08:35:29.020" v="20" actId="113"/>
          <ac:spMkLst>
            <pc:docMk/>
            <pc:sldMk cId="2557405481" sldId="355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7:04.667" v="192" actId="20577"/>
        <pc:sldMkLst>
          <pc:docMk/>
          <pc:sldMk cId="1566039961" sldId="368"/>
        </pc:sldMkLst>
        <pc:spChg chg="mod">
          <ac:chgData name="Guillaume Chervet" userId="e88f94f109999b9b" providerId="LiveId" clId="{C2CE20F2-BFBF-49E6-BE79-32E5AA6AD9D9}" dt="2018-02-16T09:17:04.667" v="192" actId="20577"/>
          <ac:spMkLst>
            <pc:docMk/>
            <pc:sldMk cId="1566039961" sldId="368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13:44.212" v="179" actId="20577"/>
        <pc:sldMkLst>
          <pc:docMk/>
          <pc:sldMk cId="1982493677" sldId="370"/>
        </pc:sldMkLst>
        <pc:spChg chg="mod">
          <ac:chgData name="Guillaume Chervet" userId="e88f94f109999b9b" providerId="LiveId" clId="{C2CE20F2-BFBF-49E6-BE79-32E5AA6AD9D9}" dt="2018-02-16T09:13:44.212" v="179" actId="20577"/>
          <ac:spMkLst>
            <pc:docMk/>
            <pc:sldMk cId="1982493677" sldId="37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2:21.530" v="368" actId="20577"/>
        <pc:sldMkLst>
          <pc:docMk/>
          <pc:sldMk cId="297417198" sldId="372"/>
        </pc:sldMkLst>
        <pc:spChg chg="mod">
          <ac:chgData name="Guillaume Chervet" userId="e88f94f109999b9b" providerId="LiveId" clId="{C2CE20F2-BFBF-49E6-BE79-32E5AA6AD9D9}" dt="2018-02-16T09:32:21.530" v="368" actId="20577"/>
          <ac:spMkLst>
            <pc:docMk/>
            <pc:sldMk cId="297417198" sldId="372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2:24.759" v="161" actId="20577"/>
        <pc:sldMkLst>
          <pc:docMk/>
          <pc:sldMk cId="2574685482" sldId="379"/>
        </pc:sldMkLst>
        <pc:spChg chg="mod">
          <ac:chgData name="Guillaume Chervet" userId="e88f94f109999b9b" providerId="LiveId" clId="{C2CE20F2-BFBF-49E6-BE79-32E5AA6AD9D9}" dt="2018-02-16T08:52:24.759" v="161" actId="20577"/>
          <ac:spMkLst>
            <pc:docMk/>
            <pc:sldMk cId="2574685482" sldId="379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43:21.951" v="26" actId="20577"/>
        <pc:sldMkLst>
          <pc:docMk/>
          <pc:sldMk cId="1600913255" sldId="380"/>
        </pc:sldMkLst>
        <pc:spChg chg="mod">
          <ac:chgData name="Guillaume Chervet" userId="e88f94f109999b9b" providerId="LiveId" clId="{C2CE20F2-BFBF-49E6-BE79-32E5AA6AD9D9}" dt="2018-02-16T08:43:21.951" v="26" actId="20577"/>
          <ac:spMkLst>
            <pc:docMk/>
            <pc:sldMk cId="1600913255" sldId="380"/>
            <ac:spMk id="4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9:33:14.263" v="377" actId="20577"/>
        <pc:sldMkLst>
          <pc:docMk/>
          <pc:sldMk cId="4106703965" sldId="391"/>
        </pc:sldMkLst>
        <pc:spChg chg="mod">
          <ac:chgData name="Guillaume Chervet" userId="e88f94f109999b9b" providerId="LiveId" clId="{C2CE20F2-BFBF-49E6-BE79-32E5AA6AD9D9}" dt="2018-02-16T09:33:14.263" v="377" actId="20577"/>
          <ac:spMkLst>
            <pc:docMk/>
            <pc:sldMk cId="4106703965" sldId="391"/>
            <ac:spMk id="3" creationId="{00000000-0000-0000-0000-000000000000}"/>
          </ac:spMkLst>
        </pc:spChg>
      </pc:sldChg>
      <pc:sldChg chg="modSp">
        <pc:chgData name="Guillaume Chervet" userId="e88f94f109999b9b" providerId="LiveId" clId="{C2CE20F2-BFBF-49E6-BE79-32E5AA6AD9D9}" dt="2018-02-16T08:54:52.455" v="171" actId="20577"/>
        <pc:sldMkLst>
          <pc:docMk/>
          <pc:sldMk cId="3117707736" sldId="392"/>
        </pc:sldMkLst>
        <pc:spChg chg="mod">
          <ac:chgData name="Guillaume Chervet" userId="e88f94f109999b9b" providerId="LiveId" clId="{C2CE20F2-BFBF-49E6-BE79-32E5AA6AD9D9}" dt="2018-02-16T08:54:52.455" v="171" actId="20577"/>
          <ac:spMkLst>
            <pc:docMk/>
            <pc:sldMk cId="3117707736" sldId="392"/>
            <ac:spMk id="6" creationId="{00000000-0000-0000-0000-000000000000}"/>
          </ac:spMkLst>
        </pc:spChg>
      </pc:sldChg>
      <pc:sldChg chg="del">
        <pc:chgData name="Guillaume Chervet" userId="e88f94f109999b9b" providerId="LiveId" clId="{C2CE20F2-BFBF-49E6-BE79-32E5AA6AD9D9}" dt="2018-02-16T08:27:16.040" v="17" actId="2696"/>
        <pc:sldMkLst>
          <pc:docMk/>
          <pc:sldMk cId="729471999" sldId="394"/>
        </pc:sldMkLst>
      </pc:sldChg>
      <pc:sldChg chg="modSp">
        <pc:chgData name="Guillaume Chervet" userId="e88f94f109999b9b" providerId="LiveId" clId="{C2CE20F2-BFBF-49E6-BE79-32E5AA6AD9D9}" dt="2018-02-16T08:25:14.237" v="16" actId="20577"/>
        <pc:sldMkLst>
          <pc:docMk/>
          <pc:sldMk cId="2919905513" sldId="395"/>
        </pc:sldMkLst>
        <pc:spChg chg="mod">
          <ac:chgData name="Guillaume Chervet" userId="e88f94f109999b9b" providerId="LiveId" clId="{C2CE20F2-BFBF-49E6-BE79-32E5AA6AD9D9}" dt="2018-02-16T08:25:14.237" v="16" actId="20577"/>
          <ac:spMkLst>
            <pc:docMk/>
            <pc:sldMk cId="2919905513" sldId="395"/>
            <ac:spMk id="3" creationId="{00000000-0000-0000-0000-000000000000}"/>
          </ac:spMkLst>
        </pc:spChg>
      </pc:sldChg>
      <pc:sldChg chg="modSp add">
        <pc:chgData name="Guillaume Chervet" userId="e88f94f109999b9b" providerId="LiveId" clId="{C2CE20F2-BFBF-49E6-BE79-32E5AA6AD9D9}" dt="2018-02-16T09:47:18.805" v="1021" actId="20577"/>
        <pc:sldMkLst>
          <pc:docMk/>
          <pc:sldMk cId="633296937" sldId="396"/>
        </pc:sldMkLst>
        <pc:spChg chg="mod">
          <ac:chgData name="Guillaume Chervet" userId="e88f94f109999b9b" providerId="LiveId" clId="{C2CE20F2-BFBF-49E6-BE79-32E5AA6AD9D9}" dt="2018-02-16T09:36:42.635" v="381" actId="20577"/>
          <ac:spMkLst>
            <pc:docMk/>
            <pc:sldMk cId="633296937" sldId="396"/>
            <ac:spMk id="2" creationId="{00000000-0000-0000-0000-000000000000}"/>
          </ac:spMkLst>
        </pc:spChg>
        <pc:spChg chg="mod">
          <ac:chgData name="Guillaume Chervet" userId="e88f94f109999b9b" providerId="LiveId" clId="{C2CE20F2-BFBF-49E6-BE79-32E5AA6AD9D9}" dt="2018-02-16T09:47:18.805" v="1021" actId="20577"/>
          <ac:spMkLst>
            <pc:docMk/>
            <pc:sldMk cId="633296937" sldId="39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92C0ECB4-1DA6-4958-A0CF-A11808127F66}" type="datetimeFigureOut">
              <a:rPr lang="fr-FR" smtClean="0"/>
              <a:t>09/04/2019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6D4D9825-B818-4987-A363-A75C916119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64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7" cy="498056"/>
          </a:xfrm>
          <a:prstGeom prst="rect">
            <a:avLst/>
          </a:prstGeom>
        </p:spPr>
        <p:txBody>
          <a:bodyPr vert="horz" lIns="94790" tIns="47395" rIns="94790" bIns="47395" rtlCol="0"/>
          <a:lstStyle>
            <a:lvl1pPr algn="r">
              <a:defRPr sz="1300"/>
            </a:lvl1pPr>
          </a:lstStyle>
          <a:p>
            <a:fld id="{79251E60-887E-4FF0-8411-14E4694F24DF}" type="datetimeFigureOut">
              <a:rPr lang="fr-FR" smtClean="0"/>
              <a:t>09/04/2019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4013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0" tIns="47395" rIns="94790" bIns="47395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274" y="4777194"/>
            <a:ext cx="5330190" cy="3908614"/>
          </a:xfrm>
          <a:prstGeom prst="rect">
            <a:avLst/>
          </a:prstGeom>
        </p:spPr>
        <p:txBody>
          <a:bodyPr vert="horz" lIns="94790" tIns="47395" rIns="94790" bIns="47395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4010" y="9428584"/>
            <a:ext cx="2887187" cy="498055"/>
          </a:xfrm>
          <a:prstGeom prst="rect">
            <a:avLst/>
          </a:prstGeom>
        </p:spPr>
        <p:txBody>
          <a:bodyPr vert="horz" lIns="94790" tIns="47395" rIns="94790" bIns="47395" rtlCol="0" anchor="b"/>
          <a:lstStyle>
            <a:lvl1pPr algn="r">
              <a:defRPr sz="1300"/>
            </a:lvl1pPr>
          </a:lstStyle>
          <a:p>
            <a:fld id="{41EB770E-9F5C-44F4-BEAD-89B26D8895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13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96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81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4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95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1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3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26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5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2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08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9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770E-9F5C-44F4-BEAD-89B26D88957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64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A6A-E332-4F44-A7D2-8F4CF34CC12E}" type="datetime1">
              <a:rPr lang="fr-FR" smtClean="0"/>
              <a:t>09/04/2019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4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6462-926F-4E67-AAAE-B88F0984169C}" type="datetime1">
              <a:rPr lang="fr-FR" smtClean="0"/>
              <a:t>09/04/2019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31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9E2-0E89-4306-8ECC-CBA3342BD3BE}" type="datetime1">
              <a:rPr lang="fr-FR" smtClean="0"/>
              <a:t>09/04/2019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27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3371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5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233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2B7-5BE0-42D3-A68E-4B9C958A16BA}" type="datetime1">
              <a:rPr lang="fr-FR" smtClean="0"/>
              <a:t>09/04/2019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1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1A2D-4434-45A5-975D-22BC481F14E4}" type="datetime1">
              <a:rPr lang="fr-FR" smtClean="0"/>
              <a:t>09/04/2019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0F5D-A627-4FC2-B3B9-0D7E690BC359}" type="datetime1">
              <a:rPr lang="fr-FR" smtClean="0"/>
              <a:t>09/04/2019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D6C-0D7C-4702-B4D9-18463E1D1007}" type="datetime1">
              <a:rPr lang="fr-FR" smtClean="0"/>
              <a:t>09/04/2019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09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F2F9-5F60-437C-BC45-B249DFB82E00}" type="datetime1">
              <a:rPr lang="fr-FR" smtClean="0"/>
              <a:t>09/04/2019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043-D15A-4604-BA10-86076BDB4698}" type="datetime1">
              <a:rPr lang="fr-FR" smtClean="0"/>
              <a:t>09/04/2019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ield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s://twitter.com/guiCherv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HTTP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exemple.com/places/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dempotence" TargetMode="External"/><Relationship Id="rId3" Type="http://schemas.openxmlformats.org/officeDocument/2006/relationships/hyperlink" Target="https://developer.mozilla.org/en-US/docs/Glossary/Cacheable" TargetMode="External"/><Relationship Id="rId7" Type="http://schemas.openxmlformats.org/officeDocument/2006/relationships/hyperlink" Target="https://developer.mozilla.org/fr/docs/Web/HTTP/M%C3%A9thode" TargetMode="External"/><Relationship Id="rId2" Type="http://schemas.openxmlformats.org/officeDocument/2006/relationships/hyperlink" Target="https://developer.mozilla.org/en-US/docs/Glossary/Idempo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Valeur_absolue" TargetMode="External"/><Relationship Id="rId5" Type="http://schemas.openxmlformats.org/officeDocument/2006/relationships/hyperlink" Target="https://fr.wikipedia.org/wiki/Informatique" TargetMode="External"/><Relationship Id="rId4" Type="http://schemas.openxmlformats.org/officeDocument/2006/relationships/hyperlink" Target="https://fr.wikipedia.org/wiki/Math%C3%A9matiqu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4088350/is-rest-delete-really-idempote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Idempotent" TargetMode="External"/><Relationship Id="rId2" Type="http://schemas.openxmlformats.org/officeDocument/2006/relationships/hyperlink" Target="https://developer.mozilla.org/en-US/docs/Glossary/Saf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Web/HTTP/M%C3%A9thode" TargetMode="External"/><Relationship Id="rId5" Type="http://schemas.openxmlformats.org/officeDocument/2006/relationships/hyperlink" Target="https://developer.mozilla.org/en-US/docs/Web/Guide/HTML/Forms" TargetMode="External"/><Relationship Id="rId4" Type="http://schemas.openxmlformats.org/officeDocument/2006/relationships/hyperlink" Target="https://developer.mozilla.org/en-US/docs/Glossary/Cache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napi/personnes/3" TargetMode="External"/><Relationship Id="rId2" Type="http://schemas.openxmlformats.org/officeDocument/2006/relationships/hyperlink" Target="http://monapi/person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onapi/personnes/1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rfc/rfc2616.txt" TargetMode="External"/><Relationship Id="rId2" Type="http://schemas.openxmlformats.org/officeDocument/2006/relationships/hyperlink" Target="http://monapi/calculate-fibonacci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342506/why-is-form-enctype-multipart-form-data-required-when-uploading-a-file" TargetMode="External"/><Relationship Id="rId2" Type="http://schemas.openxmlformats.org/officeDocument/2006/relationships/hyperlink" Target="https://tools.ietf.org/html/rfc2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api/home/uploadFiles/test.txt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monapi/personne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902" TargetMode="External"/><Relationship Id="rId2" Type="http://schemas.openxmlformats.org/officeDocument/2006/relationships/hyperlink" Target="http://monapi/list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jsonpatch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icolashachet.com/niveaux/confirme/larchitecture-rest-expliquee-en-5-regl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llaume-chervet.fr/articles/item/716f289e-a43e-4649-a83a-b2bc9f33c62c/organisation-du-code-visibilite-et-immuabilit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gel.com/fr/recyclage-des-dechets-deee.html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guillaume-chervet.fr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blog.octo.com/designer-une-api-rest/#int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2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achi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mozilla.org/en-US/docs/Web/HTTP/Ca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Headers/If-Modified-Since" TargetMode="External"/><Relationship Id="rId5" Type="http://schemas.openxmlformats.org/officeDocument/2006/relationships/hyperlink" Target="https://developer.mozilla.org/en-US/docs/Web/HTTP/Headers/ETag" TargetMode="External"/><Relationship Id="rId4" Type="http://schemas.openxmlformats.org/officeDocument/2006/relationships/hyperlink" Target="https://developer.mozilla.org/en-US/docs/Web/HTTP/Headers/If-None-Match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Cache-Control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web/fundamentals/performance/optimizing-content-efficiency/http-caching?hl=fr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natha.store/fr/negozio/calice-medieval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ookocheff.com/post/api/on-choosing-a-hypermedia-format/" TargetMode="External"/><Relationship Id="rId2" Type="http://schemas.openxmlformats.org/officeDocument/2006/relationships/hyperlink" Target="http://course-rest.azurewebsites.net/api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hyperlink" Target="https://www.openapis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EA9A9E3-94CD-47F7-B80C-BF0E5261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9" y="6278526"/>
            <a:ext cx="522515" cy="424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5030F1-79CB-4CAE-9378-5FE6FF1C969F}"/>
              </a:ext>
            </a:extLst>
          </p:cNvPr>
          <p:cNvSpPr txBox="1"/>
          <p:nvPr/>
        </p:nvSpPr>
        <p:spPr>
          <a:xfrm>
            <a:off x="4354637" y="5657339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Guillaume Chervet</a:t>
            </a:r>
          </a:p>
        </p:txBody>
      </p:sp>
      <p:pic>
        <p:nvPicPr>
          <p:cNvPr id="1026" name="Picture 2" descr="RÃ©sultat de recherche d'images pour &quot;axa&quot;">
            <a:extLst>
              <a:ext uri="{FF2B5EF4-FFF2-40B4-BE49-F238E27FC236}">
                <a16:creationId xmlns:a16="http://schemas.microsoft.com/office/drawing/2014/main" id="{BBA2D79E-C9C7-44DE-95CA-6D7492C0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2" y="5386978"/>
            <a:ext cx="1243718" cy="12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08AA09-F657-4202-B731-AB06FA82F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051647"/>
            <a:ext cx="9144000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Comment concevoir une API RESTful ?</a:t>
            </a:r>
            <a:r>
              <a:rPr lang="fr-FR" sz="80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86ED98-A86B-4CF2-A533-3EE70071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054" y="5924720"/>
            <a:ext cx="2030601" cy="781781"/>
          </a:xfrm>
          <a:prstGeom prst="rect">
            <a:avLst/>
          </a:prstGeom>
        </p:spPr>
      </p:pic>
      <p:pic>
        <p:nvPicPr>
          <p:cNvPr id="12" name="Picture 2" descr="RÃ©sultat de recherche d'images pour &quot;axa&quot;">
            <a:extLst>
              <a:ext uri="{FF2B5EF4-FFF2-40B4-BE49-F238E27FC236}">
                <a16:creationId xmlns:a16="http://schemas.microsoft.com/office/drawing/2014/main" id="{7AB79EB6-000A-4BD2-B074-9D58DCC6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937" y="5921480"/>
            <a:ext cx="781781" cy="7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C6EFF1-45E5-45E3-A61F-89890D48293D}"/>
              </a:ext>
            </a:extLst>
          </p:cNvPr>
          <p:cNvSpPr txBox="1"/>
          <p:nvPr/>
        </p:nvSpPr>
        <p:spPr>
          <a:xfrm>
            <a:off x="264168" y="6318965"/>
            <a:ext cx="43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Guillaume </a:t>
            </a:r>
            <a:r>
              <a:rPr lang="fr-FR" sz="2400" dirty="0" err="1">
                <a:solidFill>
                  <a:schemeClr val="bg1"/>
                </a:solidFill>
              </a:rPr>
              <a:t>Chervet</a:t>
            </a:r>
            <a:r>
              <a:rPr lang="fr-FR" sz="2400" dirty="0">
                <a:solidFill>
                  <a:schemeClr val="bg1"/>
                </a:solidFill>
              </a:rPr>
              <a:t>   @</a:t>
            </a:r>
            <a:r>
              <a:rPr lang="fr-FR" sz="2400" dirty="0" err="1">
                <a:solidFill>
                  <a:schemeClr val="bg1"/>
                </a:solidFill>
              </a:rPr>
              <a:t>guiChervet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5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1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846826" y="456941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A690AC02-6581-41AE-A81F-F4B3527EF8B7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F1B63FC-F2F8-48AE-B777-28F759E2277A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2C3E6AB6-7016-4A68-BDAA-DBD5517C9D7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</p:spTree>
    <p:extLst>
      <p:ext uri="{BB962C8B-B14F-4D97-AF65-F5344CB8AC3E}">
        <p14:creationId xmlns:p14="http://schemas.microsoft.com/office/powerpoint/2010/main" val="307388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2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D113F7-004B-4C8F-97A3-B0BF160B24B5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3F578130-1EA6-4BB0-A5C8-6F77D8B6C1EB}"/>
              </a:ext>
            </a:extLst>
          </p:cNvPr>
          <p:cNvSpPr txBox="1">
            <a:spLocks/>
          </p:cNvSpPr>
          <p:nvPr/>
        </p:nvSpPr>
        <p:spPr>
          <a:xfrm>
            <a:off x="846826" y="4541180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7FC81703-644D-4F9C-92D6-285036D4C165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0A49870-FFFE-472D-A9C1-AE17A600E6A0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727DA43-A12B-48F7-886A-4F18D1D97CD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0059117D-485B-4B45-B0FF-6E6AE61ACF8D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serveur 1 et on le met à jour</a:t>
            </a:r>
          </a:p>
        </p:txBody>
      </p:sp>
    </p:spTree>
    <p:extLst>
      <p:ext uri="{BB962C8B-B14F-4D97-AF65-F5344CB8AC3E}">
        <p14:creationId xmlns:p14="http://schemas.microsoft.com/office/powerpoint/2010/main" val="2419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3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FF457E9-8C2C-4D91-8DCD-C31AEFA9FB2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20DF0A9C-81BF-4184-9638-62CB35949A1A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D493BC5-25F5-454F-AEA1-435BB9F4565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A732D1D-62AB-4E96-82D6-36720048D7B3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2113305F-1218-4561-95C8-0EE8AD8E0377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31711B4-94B4-4E4D-977C-503C9F973782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82B11EB9-7ABE-4288-AEE8-318E0012A3F5}"/>
              </a:ext>
            </a:extLst>
          </p:cNvPr>
          <p:cNvSpPr txBox="1">
            <a:spLocks/>
          </p:cNvSpPr>
          <p:nvPr/>
        </p:nvSpPr>
        <p:spPr>
          <a:xfrm>
            <a:off x="3734532" y="4632672"/>
            <a:ext cx="4809861" cy="2225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1 </a:t>
            </a:r>
          </a:p>
          <a:p>
            <a:pPr marL="0" indent="0" algn="ctr">
              <a:buNone/>
            </a:pPr>
            <a:r>
              <a:rPr lang="fr-FR" b="1" dirty="0"/>
              <a:t>On débranche serveur 2 et on le met à jour</a:t>
            </a:r>
          </a:p>
          <a:p>
            <a:pPr marL="0" indent="0" algn="ctr">
              <a:buNone/>
            </a:pPr>
            <a:r>
              <a:rPr lang="fr-FR" b="1" dirty="0"/>
              <a:t>Les nouveaux clients sont redirigés vers serveur 1</a:t>
            </a:r>
          </a:p>
        </p:txBody>
      </p:sp>
    </p:spTree>
    <p:extLst>
      <p:ext uri="{BB962C8B-B14F-4D97-AF65-F5344CB8AC3E}">
        <p14:creationId xmlns:p14="http://schemas.microsoft.com/office/powerpoint/2010/main" val="27102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4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95EE0C26-8613-4498-BFDD-486340228C43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E97909D-E8E9-4553-B6D7-65D1B9862CB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66759EAE-2FA3-42B0-B437-DAB523A5915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1D1DFE6-8639-4D15-80F2-87DFA1546CCF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AE993909-8614-4CBE-B44C-1A9677614AE3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297158E-D95E-406B-B269-4A49F4D5FA8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24178F9-5A0A-4AD0-8BCA-A21AB3A25192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rebranche serveur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Les nouveaux clients sont redirigés vers serveur 1 et 2</a:t>
            </a:r>
          </a:p>
        </p:txBody>
      </p:sp>
    </p:spTree>
    <p:extLst>
      <p:ext uri="{BB962C8B-B14F-4D97-AF65-F5344CB8AC3E}">
        <p14:creationId xmlns:p14="http://schemas.microsoft.com/office/powerpoint/2010/main" val="8979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5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59C920-6121-424F-AF90-98E19C9495AE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EF567244-AC59-41DA-96B0-DADBDBBF629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DCFA9A7-5732-4593-9BEB-ED53EECC08CD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50A5A5A-0AAE-47AC-ACDF-1331F74A3FDA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F197651-7B4B-4A45-AA2A-E9D40C4D4FC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D3CDA4F-EBA2-46A1-A97E-CB885FED937B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App 1.0.0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A087D40-2FFC-4165-8967-DCDC6CD18657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attend qu’il n’y a plus de client sur serveur 3</a:t>
            </a:r>
          </a:p>
        </p:txBody>
      </p:sp>
    </p:spTree>
    <p:extLst>
      <p:ext uri="{BB962C8B-B14F-4D97-AF65-F5344CB8AC3E}">
        <p14:creationId xmlns:p14="http://schemas.microsoft.com/office/powerpoint/2010/main" val="20592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6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2FF4E9CD-7F48-4D22-8606-1AB35FB0991E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2EF9291B-D1E2-41E5-87C0-A4EE4E917924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CA71D47D-5C0C-436F-BC5D-130C6140F20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978E983-8650-4D52-9784-64622F6CEC92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8306D6BE-C1C0-49BE-A8EA-CD22864F5C69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812E1268-0175-4005-A6FA-1CE4FCF71189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On débranche et met à jour serveur 3 </a:t>
            </a:r>
          </a:p>
        </p:txBody>
      </p:sp>
    </p:spTree>
    <p:extLst>
      <p:ext uri="{BB962C8B-B14F-4D97-AF65-F5344CB8AC3E}">
        <p14:creationId xmlns:p14="http://schemas.microsoft.com/office/powerpoint/2010/main" val="15694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à jour a chaud 7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3566903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1028" idx="1"/>
            <a:endCxn id="7" idx="3"/>
          </p:cNvCxnSpPr>
          <p:nvPr/>
        </p:nvCxnSpPr>
        <p:spPr>
          <a:xfrm flipH="1">
            <a:off x="2393171" y="2919958"/>
            <a:ext cx="3936998" cy="1148199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99" y="2945062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4383189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4880616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3</a:t>
            </a:r>
          </a:p>
        </p:txBody>
      </p: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6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space réservé du contenu 2"/>
          <p:cNvSpPr txBox="1">
            <a:spLocks/>
          </p:cNvSpPr>
          <p:nvPr/>
        </p:nvSpPr>
        <p:spPr>
          <a:xfrm>
            <a:off x="5027504" y="3757898"/>
            <a:ext cx="3168050" cy="132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err="1">
                <a:solidFill>
                  <a:srgbClr val="00B050"/>
                </a:solidFill>
              </a:rPr>
              <a:t>Load</a:t>
            </a:r>
            <a:r>
              <a:rPr lang="fr-FR" b="1" dirty="0">
                <a:solidFill>
                  <a:srgbClr val="00B050"/>
                </a:solidFill>
              </a:rPr>
              <a:t> balancer</a:t>
            </a:r>
          </a:p>
        </p:txBody>
      </p:sp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FF0EE2FD-5533-4143-BFD6-F092AFC5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64" y="1582159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FAE9F77-E044-4F88-BA7D-50E61BF96642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464209" y="2178214"/>
            <a:ext cx="3865960" cy="741744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F4B2E9C-DBEB-42F5-87FE-847CE5B0FBC6}"/>
              </a:ext>
            </a:extLst>
          </p:cNvPr>
          <p:cNvCxnSpPr>
            <a:cxnSpLocks/>
            <a:stCxn id="8" idx="1"/>
            <a:endCxn id="1028" idx="3"/>
          </p:cNvCxnSpPr>
          <p:nvPr/>
        </p:nvCxnSpPr>
        <p:spPr>
          <a:xfrm flipH="1">
            <a:off x="7481080" y="1411166"/>
            <a:ext cx="1758176" cy="1508792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BDFC8-0666-4D1D-8065-FF65AF37463B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481080" y="2919958"/>
            <a:ext cx="1697718" cy="357030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899237-088D-4EF5-823E-297A211124A5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481080" y="2919958"/>
            <a:ext cx="1697718" cy="2384775"/>
          </a:xfrm>
          <a:prstGeom prst="line">
            <a:avLst/>
          </a:prstGeom>
          <a:ln w="25400">
            <a:solidFill>
              <a:srgbClr val="92D05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7A3A22F-AC77-4898-89A4-5A2C016E3877}"/>
              </a:ext>
            </a:extLst>
          </p:cNvPr>
          <p:cNvSpPr txBox="1">
            <a:spLocks/>
          </p:cNvSpPr>
          <p:nvPr/>
        </p:nvSpPr>
        <p:spPr>
          <a:xfrm>
            <a:off x="945462" y="4569736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Jérôme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BEFCF61-6218-4C36-9048-06652EDBE9DE}"/>
              </a:ext>
            </a:extLst>
          </p:cNvPr>
          <p:cNvSpPr txBox="1">
            <a:spLocks/>
          </p:cNvSpPr>
          <p:nvPr/>
        </p:nvSpPr>
        <p:spPr>
          <a:xfrm>
            <a:off x="945462" y="2537325"/>
            <a:ext cx="1909008" cy="70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Arthur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b="1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E33FA7-89C5-448A-A088-A410706C9539}"/>
              </a:ext>
            </a:extLst>
          </p:cNvPr>
          <p:cNvSpPr txBox="1">
            <a:spLocks/>
          </p:cNvSpPr>
          <p:nvPr/>
        </p:nvSpPr>
        <p:spPr>
          <a:xfrm>
            <a:off x="10345407" y="1700631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8ADA1224-5F87-4DBB-B015-BABA53EE0D60}"/>
              </a:ext>
            </a:extLst>
          </p:cNvPr>
          <p:cNvSpPr txBox="1">
            <a:spLocks/>
          </p:cNvSpPr>
          <p:nvPr/>
        </p:nvSpPr>
        <p:spPr>
          <a:xfrm>
            <a:off x="10345407" y="341295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CC6C5E36-78F6-4945-B2EB-FA500ACCECB5}"/>
              </a:ext>
            </a:extLst>
          </p:cNvPr>
          <p:cNvSpPr txBox="1">
            <a:spLocks/>
          </p:cNvSpPr>
          <p:nvPr/>
        </p:nvSpPr>
        <p:spPr>
          <a:xfrm>
            <a:off x="10345407" y="540773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>
                <a:solidFill>
                  <a:srgbClr val="92D050"/>
                </a:solidFill>
              </a:rPr>
              <a:t>App 2.0.0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33291064-027D-4C31-AC6D-60B44E4BF035}"/>
              </a:ext>
            </a:extLst>
          </p:cNvPr>
          <p:cNvSpPr txBox="1">
            <a:spLocks/>
          </p:cNvSpPr>
          <p:nvPr/>
        </p:nvSpPr>
        <p:spPr>
          <a:xfrm>
            <a:off x="4100055" y="4632672"/>
            <a:ext cx="3889149" cy="172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3098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59E5417B-8B0F-412C-AD33-1AC7595CEC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80BB915-5CA8-41BB-9057-D79AD0CB6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  <p:sp>
        <p:nvSpPr>
          <p:cNvPr id="61" name="Espace réservé du contenu 2">
            <a:extLst>
              <a:ext uri="{FF2B5EF4-FFF2-40B4-BE49-F238E27FC236}">
                <a16:creationId xmlns:a16="http://schemas.microsoft.com/office/drawing/2014/main" id="{26DD1575-9BBE-4F4C-947D-1B5CB941EB4B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9CC7CDD8-C06D-4DE3-92BC-21F1F570E38A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9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(</a:t>
            </a:r>
            <a:r>
              <a:rPr lang="fr-FR" sz="7200" dirty="0" err="1"/>
              <a:t>REpresentational</a:t>
            </a:r>
            <a:r>
              <a:rPr lang="fr-FR" sz="7200" dirty="0"/>
              <a:t> State Transfer)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54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3298" y="2167128"/>
            <a:ext cx="5834222" cy="3547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/>
              <a:t>REST est un style d'architecture défini dans la thèse de </a:t>
            </a:r>
            <a:r>
              <a:rPr lang="fr-FR" sz="3600" dirty="0">
                <a:solidFill>
                  <a:srgbClr val="0070C0"/>
                </a:solidFill>
              </a:rPr>
              <a:t>Roy Fielding</a:t>
            </a:r>
            <a:r>
              <a:rPr lang="fr-FR" sz="3600" dirty="0"/>
              <a:t> dans les années 2000, ce n'est ni un protocole ni un format. </a:t>
            </a:r>
          </a:p>
        </p:txBody>
      </p:sp>
      <p:pic>
        <p:nvPicPr>
          <p:cNvPr id="1026" name="Picture 2" descr="Roy T. Fielding">
            <a:extLst>
              <a:ext uri="{FF2B5EF4-FFF2-40B4-BE49-F238E27FC236}">
                <a16:creationId xmlns:a16="http://schemas.microsoft.com/office/drawing/2014/main" id="{A74B92DA-D443-4B92-B6ED-4B3A4415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73" y="2008115"/>
            <a:ext cx="2640009" cy="26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533AB-B798-44B0-AF47-B162EA435519}"/>
              </a:ext>
            </a:extLst>
          </p:cNvPr>
          <p:cNvSpPr/>
          <p:nvPr/>
        </p:nvSpPr>
        <p:spPr>
          <a:xfrm>
            <a:off x="7871673" y="4867528"/>
            <a:ext cx="362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https://twitter.com/fielding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8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1C2D2-E80D-4E64-A70E-964974E7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9A1B2-8C87-434E-8E17-72EEAF94A79E}"/>
              </a:ext>
            </a:extLst>
          </p:cNvPr>
          <p:cNvSpPr/>
          <p:nvPr/>
        </p:nvSpPr>
        <p:spPr>
          <a:xfrm>
            <a:off x="1864051" y="5291431"/>
            <a:ext cx="232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@</a:t>
            </a:r>
            <a:r>
              <a:rPr lang="fr-FR" sz="2400" dirty="0" err="1">
                <a:solidFill>
                  <a:srgbClr val="657786"/>
                </a:solidFill>
                <a:latin typeface="Segoe UI" panose="020B0502040204020203" pitchFamily="34" charset="0"/>
                <a:hlinkClick r:id="rId2"/>
              </a:rPr>
              <a:t>guiChervet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6C046C-DC00-4F5D-8E44-3D592366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0" y="5328361"/>
            <a:ext cx="522515" cy="424735"/>
          </a:xfrm>
          <a:prstGeom prst="rect">
            <a:avLst/>
          </a:prstGeom>
        </p:spPr>
      </p:pic>
      <p:pic>
        <p:nvPicPr>
          <p:cNvPr id="1026" name="Picture 2" descr="https://pbs.twimg.com/profile_images/811888443022311428/rAk-JJmW_400x400.jpg">
            <a:extLst>
              <a:ext uri="{FF2B5EF4-FFF2-40B4-BE49-F238E27FC236}">
                <a16:creationId xmlns:a16="http://schemas.microsoft.com/office/drawing/2014/main" id="{491864D8-D4DF-48E0-BC2F-CECB3AD3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98" y="2102084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mvp microsoft&quot;">
            <a:extLst>
              <a:ext uri="{FF2B5EF4-FFF2-40B4-BE49-F238E27FC236}">
                <a16:creationId xmlns:a16="http://schemas.microsoft.com/office/drawing/2014/main" id="{38331DE4-D348-430D-9509-43EFF524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8" y="5756369"/>
            <a:ext cx="1899759" cy="7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asters.centralelille.fr/wp-content/uploads/sites/7/2018/03/IG2I.jpg">
            <a:extLst>
              <a:ext uri="{FF2B5EF4-FFF2-40B4-BE49-F238E27FC236}">
                <a16:creationId xmlns:a16="http://schemas.microsoft.com/office/drawing/2014/main" id="{8BCF4E87-A55C-45C6-B7B1-F6FEDCC4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6"/>
          <a:stretch/>
        </p:blipFill>
        <p:spPr bwMode="auto">
          <a:xfrm>
            <a:off x="7574538" y="3949125"/>
            <a:ext cx="2979664" cy="9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Ã©sultat de recherche d'images pour &quot;logo axa&quot;">
            <a:extLst>
              <a:ext uri="{FF2B5EF4-FFF2-40B4-BE49-F238E27FC236}">
                <a16:creationId xmlns:a16="http://schemas.microsoft.com/office/drawing/2014/main" id="{6B3FA73B-DCFD-43C1-93EB-700239AE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1" y="1098495"/>
            <a:ext cx="2103256" cy="21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3167E3-7C15-4822-B627-52D109200331}"/>
              </a:ext>
            </a:extLst>
          </p:cNvPr>
          <p:cNvSpPr txBox="1"/>
          <p:nvPr/>
        </p:nvSpPr>
        <p:spPr>
          <a:xfrm>
            <a:off x="1317954" y="4420136"/>
            <a:ext cx="28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Guillaume </a:t>
            </a:r>
            <a:r>
              <a:rPr lang="fr-FR" sz="2800" dirty="0" err="1"/>
              <a:t>Chervet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4511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</a:t>
            </a:r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7A0C-F677-467D-A353-4BBF69EFD53B}"/>
              </a:ext>
            </a:extLst>
          </p:cNvPr>
          <p:cNvSpPr/>
          <p:nvPr/>
        </p:nvSpPr>
        <p:spPr>
          <a:xfrm>
            <a:off x="1281112" y="2010890"/>
            <a:ext cx="42290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rgbClr val="0070C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Reliability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Scalability</a:t>
            </a:r>
            <a:endParaRPr lang="fr-FR" sz="44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b="1" dirty="0" err="1">
                <a:solidFill>
                  <a:srgbClr val="0070C0"/>
                </a:solidFill>
              </a:rPr>
              <a:t>Simplicity</a:t>
            </a:r>
            <a:endParaRPr lang="fr-FR" sz="44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104318-CCB6-4E5B-93AF-F09FABBD843B}"/>
              </a:ext>
            </a:extLst>
          </p:cNvPr>
          <p:cNvSpPr/>
          <p:nvPr/>
        </p:nvSpPr>
        <p:spPr>
          <a:xfrm>
            <a:off x="6557966" y="1980113"/>
            <a:ext cx="36242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Modifiability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Evolvability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Extensibility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Customizability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b="1" dirty="0" err="1">
                <a:solidFill>
                  <a:schemeClr val="bg1">
                    <a:lumMod val="50000"/>
                  </a:schemeClr>
                </a:solidFill>
              </a:rPr>
              <a:t>Configurability</a:t>
            </a:r>
            <a:endParaRPr lang="fr-FR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5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(</a:t>
            </a:r>
            <a:r>
              <a:rPr lang="fr-FR" dirty="0" err="1"/>
              <a:t>REpresentational</a:t>
            </a:r>
            <a:r>
              <a:rPr lang="fr-FR" dirty="0"/>
              <a:t> State Transfer)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727225"/>
            <a:ext cx="10515600" cy="1686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0C0"/>
                </a:solidFill>
              </a:rPr>
              <a:t>Roy Fielding </a:t>
            </a:r>
            <a:r>
              <a:rPr lang="fr-FR" sz="4400" dirty="0"/>
              <a:t>à définit </a:t>
            </a:r>
            <a:r>
              <a:rPr lang="fr-FR" sz="4400" b="1" dirty="0">
                <a:solidFill>
                  <a:srgbClr val="00B050"/>
                </a:solidFill>
              </a:rPr>
              <a:t>6</a:t>
            </a:r>
            <a:r>
              <a:rPr lang="fr-FR" sz="4400" dirty="0"/>
              <a:t> contraintes à respecter afin de devenir « REST Compliant »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C3AB-481A-4366-A107-A0CD59711C72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1/6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8963" y="2814121"/>
            <a:ext cx="8424862" cy="2185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 err="1">
                <a:solidFill>
                  <a:srgbClr val="00B050"/>
                </a:solidFill>
              </a:rPr>
              <a:t>Client-server</a:t>
            </a:r>
            <a:endParaRPr lang="fr-FR" sz="8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515FF-2904-4D92-87D9-A58B9C926D8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1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21" y="2650930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Client-Serveur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205987" y="4279837"/>
            <a:ext cx="2810434" cy="1979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>
              <a:buNone/>
            </a:pPr>
            <a:r>
              <a:rPr lang="fr-FR" b="1" dirty="0"/>
              <a:t>IP: 192.168.0.15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Windows</a:t>
            </a:r>
            <a:endParaRPr lang="fr-FR" dirty="0"/>
          </a:p>
        </p:txBody>
      </p:sp>
      <p:pic>
        <p:nvPicPr>
          <p:cNvPr id="8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370130"/>
            <a:ext cx="1666503" cy="16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049216" y="2171294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8049215" y="4270260"/>
            <a:ext cx="2852147" cy="225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  <a:p>
            <a:pPr marL="0" indent="0">
              <a:buNone/>
            </a:pPr>
            <a:r>
              <a:rPr lang="fr-FR" b="1" dirty="0"/>
              <a:t>IP: 192.168.0.16</a:t>
            </a:r>
          </a:p>
          <a:p>
            <a:pPr marL="0" indent="0">
              <a:buNone/>
            </a:pPr>
            <a:r>
              <a:rPr lang="fr-FR" b="1" dirty="0"/>
              <a:t>Port: 80</a:t>
            </a:r>
          </a:p>
          <a:p>
            <a:pPr marL="0" indent="0">
              <a:buNone/>
            </a:pPr>
            <a:r>
              <a:rPr lang="fr-FR" b="1" dirty="0"/>
              <a:t>OS: Linux</a:t>
            </a:r>
          </a:p>
        </p:txBody>
      </p:sp>
      <p:cxnSp>
        <p:nvCxnSpPr>
          <p:cNvPr id="11" name="Connecteur droit 10"/>
          <p:cNvCxnSpPr>
            <a:cxnSpLocks/>
          </p:cNvCxnSpPr>
          <p:nvPr/>
        </p:nvCxnSpPr>
        <p:spPr>
          <a:xfrm flipH="1" flipV="1">
            <a:off x="3938216" y="3185094"/>
            <a:ext cx="4111000" cy="471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88499" y="1648184"/>
            <a:ext cx="2810434" cy="1036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Le client initialise la connexion à travers le réseau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2/6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9988" y="2671582"/>
            <a:ext cx="8482012" cy="4043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9600" dirty="0" err="1">
                <a:solidFill>
                  <a:srgbClr val="00B050"/>
                </a:solidFill>
              </a:rPr>
              <a:t>Stateless</a:t>
            </a:r>
            <a:endParaRPr lang="fr-FR" sz="96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2A416-788D-46BD-ABE7-22A153AED49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926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3/6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9020" y="2486021"/>
            <a:ext cx="7467600" cy="3614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3800" dirty="0">
                <a:solidFill>
                  <a:srgbClr val="00B050"/>
                </a:solidFill>
              </a:rPr>
              <a:t>Cache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EB0BDD-0E6D-44BD-8932-9EBE85808B90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17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810C-8811-4513-A840-4551B5A5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400"/>
            <a:ext cx="10515600" cy="1325563"/>
          </a:xfrm>
        </p:spPr>
        <p:txBody>
          <a:bodyPr/>
          <a:lstStyle/>
          <a:p>
            <a:r>
              <a:rPr lang="fr-FR" dirty="0"/>
              <a:t>REST versus </a:t>
            </a:r>
            <a:r>
              <a:rPr lang="fr-FR" dirty="0">
                <a:solidFill>
                  <a:srgbClr val="A74F7B"/>
                </a:solidFill>
              </a:rPr>
              <a:t>SOAP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46B84F5-2D43-42DF-BEF8-C5773E395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64852"/>
              </p:ext>
            </p:extLst>
          </p:nvPr>
        </p:nvGraphicFramePr>
        <p:xfrm>
          <a:off x="2640240" y="1020563"/>
          <a:ext cx="6517203" cy="557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81">
                  <a:extLst>
                    <a:ext uri="{9D8B030D-6E8A-4147-A177-3AD203B41FA5}">
                      <a16:colId xmlns:a16="http://schemas.microsoft.com/office/drawing/2014/main" val="86664474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46753038"/>
                    </a:ext>
                  </a:extLst>
                </a:gridCol>
                <a:gridCol w="2077461">
                  <a:extLst>
                    <a:ext uri="{9D8B030D-6E8A-4147-A177-3AD203B41FA5}">
                      <a16:colId xmlns:a16="http://schemas.microsoft.com/office/drawing/2014/main" val="2063293232"/>
                    </a:ext>
                  </a:extLst>
                </a:gridCol>
              </a:tblGrid>
              <a:tr h="490213">
                <a:tc>
                  <a:txBody>
                    <a:bodyPr/>
                    <a:lstStyle/>
                    <a:p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37522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Définie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W3C</a:t>
                      </a:r>
                      <a:br>
                        <a:rPr lang="fr-FR" sz="2000" dirty="0"/>
                      </a:br>
                      <a:endParaRPr lang="fr-FR" sz="20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68419"/>
                  </a:ext>
                </a:extLst>
              </a:tr>
              <a:tr h="301322">
                <a:tc>
                  <a:txBody>
                    <a:bodyPr/>
                    <a:lstStyle/>
                    <a:p>
                      <a:r>
                        <a:rPr lang="fr-FR" sz="2000" dirty="0"/>
                        <a:t>Plateforme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95176"/>
                  </a:ext>
                </a:extLst>
              </a:tr>
              <a:tr h="590114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développement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Mutli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16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Format d’échange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JSON, XML, YAML,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707731"/>
                  </a:ext>
                </a:extLst>
              </a:tr>
              <a:tr h="468446">
                <a:tc>
                  <a:txBody>
                    <a:bodyPr/>
                    <a:lstStyle/>
                    <a:p>
                      <a:r>
                        <a:rPr lang="fr-FR" sz="2000" dirty="0"/>
                        <a:t>Langage de définition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WSDL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 err="1"/>
                        <a:t>OpenAPI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Specification</a:t>
                      </a:r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15491"/>
                  </a:ext>
                </a:extLst>
              </a:tr>
              <a:tr h="346526">
                <a:tc>
                  <a:txBody>
                    <a:bodyPr/>
                    <a:lstStyle/>
                    <a:p>
                      <a:r>
                        <a:rPr lang="fr-FR" sz="2000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HTTP, SMTP,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336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SSL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628913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620809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r>
                        <a:rPr lang="fr-FR" sz="2000" dirty="0"/>
                        <a:t>Protocole 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33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9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4/6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514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400" b="1" dirty="0">
                <a:solidFill>
                  <a:srgbClr val="00B050"/>
                </a:solidFill>
              </a:rPr>
              <a:t>Uniform Interface</a:t>
            </a:r>
            <a:r>
              <a:rPr lang="fr-FR" sz="5400" dirty="0"/>
              <a:t> </a:t>
            </a:r>
            <a:r>
              <a:rPr lang="en-US" sz="3600" dirty="0"/>
              <a:t>REST is defined by four interface constraints: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Identification of resources</a:t>
            </a:r>
          </a:p>
          <a:p>
            <a:pPr marL="457200" lvl="1" indent="0">
              <a:buNone/>
            </a:pPr>
            <a:r>
              <a:rPr lang="fr-FR" dirty="0">
                <a:solidFill>
                  <a:srgbClr val="7030A0"/>
                </a:solidFill>
              </a:rPr>
              <a:t>http://api.example.com/comments/1558</a:t>
            </a:r>
            <a:endParaRPr lang="en-US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Manipulation of resources through representations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HTTP VERB (GET,POST, DELETE, etc.), HTTP CODE (201, 400,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Self-descriptive messages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030A0"/>
                </a:solidFill>
              </a:rPr>
              <a:t>Content-Type: application/json; charset=utf-8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Hypermedia as the engine of application state</a:t>
            </a:r>
            <a:endParaRPr lang="fr-FR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A3363-061E-47D4-B711-7ADF1A8E8B6A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599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5/6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57438" y="2771776"/>
            <a:ext cx="8496300" cy="3414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000" dirty="0">
                <a:solidFill>
                  <a:srgbClr val="00B050"/>
                </a:solidFill>
              </a:rPr>
              <a:t> </a:t>
            </a:r>
            <a:r>
              <a:rPr lang="fr-FR" sz="8000" dirty="0" err="1">
                <a:solidFill>
                  <a:srgbClr val="00B050"/>
                </a:solidFill>
              </a:rPr>
              <a:t>Layered</a:t>
            </a:r>
            <a:r>
              <a:rPr lang="fr-FR" sz="8000" dirty="0">
                <a:solidFill>
                  <a:srgbClr val="00B050"/>
                </a:solidFill>
              </a:rPr>
              <a:t> System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42761-4385-4A7E-A7A3-515AB3FE446B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82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monolithe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sp>
        <p:nvSpPr>
          <p:cNvPr id="109" name="Espace réservé du contenu 2">
            <a:extLst>
              <a:ext uri="{FF2B5EF4-FFF2-40B4-BE49-F238E27FC236}">
                <a16:creationId xmlns:a16="http://schemas.microsoft.com/office/drawing/2014/main" id="{FC9AEA1F-10E6-4FA3-BEBF-02741B224596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Espace réservé du contenu 2">
            <a:extLst>
              <a:ext uri="{FF2B5EF4-FFF2-40B4-BE49-F238E27FC236}">
                <a16:creationId xmlns:a16="http://schemas.microsoft.com/office/drawing/2014/main" id="{3FEBE828-FB03-4E68-A781-DF81C02BD422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220563" y="3919821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B656B-5BE1-4B2B-A38F-B08C4C0922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0F5AC3-87B0-44BE-89E6-91526C3EC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00315"/>
            <a:ext cx="896554" cy="1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concevoir une API RESTful ?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3665" y="2457450"/>
            <a:ext cx="8600460" cy="3829232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 </a:t>
            </a:r>
          </a:p>
          <a:p>
            <a:pPr marL="1143000" indent="-1143000">
              <a:buFont typeface="+mj-lt"/>
              <a:buAutoNum type="arabicPeriod"/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RESTful</a:t>
            </a:r>
          </a:p>
          <a:p>
            <a:pPr marL="514350" indent="-514350">
              <a:buFont typeface="+mj-lt"/>
              <a:buAutoNum type="arabicPeriod"/>
            </a:pPr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  <a:p>
            <a:endParaRPr lang="fr-F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sp>
        <p:nvSpPr>
          <p:cNvPr id="76" name="Espace réservé du contenu 2">
            <a:extLst>
              <a:ext uri="{FF2B5EF4-FFF2-40B4-BE49-F238E27FC236}">
                <a16:creationId xmlns:a16="http://schemas.microsoft.com/office/drawing/2014/main" id="{13C018DE-F9C3-4FBC-8FE4-5EF03D2EFE47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A7EFAF0A-3ECC-446E-B8C5-738DD01F87E8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37045" y="57329"/>
            <a:ext cx="2191303" cy="105544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2974"/>
            <a:ext cx="11353800" cy="1325563"/>
          </a:xfrm>
        </p:spPr>
        <p:txBody>
          <a:bodyPr/>
          <a:lstStyle/>
          <a:p>
            <a:r>
              <a:rPr lang="fr-FR" dirty="0"/>
              <a:t>Architecture micro-services</a:t>
            </a:r>
          </a:p>
        </p:txBody>
      </p:sp>
      <p:pic>
        <p:nvPicPr>
          <p:cNvPr id="45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024953" y="145769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Espace réservé du contenu 2"/>
          <p:cNvSpPr txBox="1">
            <a:spLocks/>
          </p:cNvSpPr>
          <p:nvPr/>
        </p:nvSpPr>
        <p:spPr>
          <a:xfrm>
            <a:off x="10311914" y="161770"/>
            <a:ext cx="1880086" cy="988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Légende: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1 ou n serveurs</a:t>
            </a:r>
            <a:endParaRPr lang="fr-FR" dirty="0"/>
          </a:p>
        </p:txBody>
      </p:sp>
      <p:pic>
        <p:nvPicPr>
          <p:cNvPr id="4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C92F9A5E-506D-4C7B-A6CA-9EE7AFE86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37292" y="199893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D8CB922-9D9B-4AAC-991F-ECA3BF62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324297" y="400049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space réservé du contenu 2">
            <a:extLst>
              <a:ext uri="{FF2B5EF4-FFF2-40B4-BE49-F238E27FC236}">
                <a16:creationId xmlns:a16="http://schemas.microsoft.com/office/drawing/2014/main" id="{D6F436A6-1DB0-4FB3-A22E-192761F7C257}"/>
              </a:ext>
            </a:extLst>
          </p:cNvPr>
          <p:cNvSpPr txBox="1">
            <a:spLocks/>
          </p:cNvSpPr>
          <p:nvPr/>
        </p:nvSpPr>
        <p:spPr>
          <a:xfrm>
            <a:off x="6757834" y="4288541"/>
            <a:ext cx="1616977" cy="605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Authentification</a:t>
            </a:r>
            <a:endParaRPr lang="fr-FR" dirty="0"/>
          </a:p>
        </p:txBody>
      </p: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F911EF6C-FD46-4045-A373-DD7313D6877E}"/>
              </a:ext>
            </a:extLst>
          </p:cNvPr>
          <p:cNvSpPr txBox="1">
            <a:spLocks/>
          </p:cNvSpPr>
          <p:nvPr/>
        </p:nvSpPr>
        <p:spPr>
          <a:xfrm>
            <a:off x="5501280" y="6215668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article-stock</a:t>
            </a:r>
            <a:endParaRPr lang="fr-FR" dirty="0"/>
          </a:p>
        </p:txBody>
      </p:sp>
      <p:pic>
        <p:nvPicPr>
          <p:cNvPr id="52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672669D8-555C-40CA-ABB3-67892C6F0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6029432" y="5499860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E63C01C-2DAB-497F-8CAB-66D00C8B9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911564" y="5064614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B035FECA-B04A-4844-8F77-EA33CE4FC6C0}"/>
              </a:ext>
            </a:extLst>
          </p:cNvPr>
          <p:cNvSpPr txBox="1">
            <a:spLocks/>
          </p:cNvSpPr>
          <p:nvPr/>
        </p:nvSpPr>
        <p:spPr>
          <a:xfrm>
            <a:off x="8383411" y="595805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images</a:t>
            </a:r>
            <a:endParaRPr lang="fr-FR" dirty="0"/>
          </a:p>
        </p:txBody>
      </p:sp>
      <p:pic>
        <p:nvPicPr>
          <p:cNvPr id="5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64CFA6-6C77-4B41-BA27-F6BE57EF5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8437411" y="3048938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space réservé du contenu 2">
            <a:extLst>
              <a:ext uri="{FF2B5EF4-FFF2-40B4-BE49-F238E27FC236}">
                <a16:creationId xmlns:a16="http://schemas.microsoft.com/office/drawing/2014/main" id="{74BE6E3B-F742-441F-9941-96C37BF4AFA3}"/>
              </a:ext>
            </a:extLst>
          </p:cNvPr>
          <p:cNvSpPr txBox="1">
            <a:spLocks/>
          </p:cNvSpPr>
          <p:nvPr/>
        </p:nvSpPr>
        <p:spPr>
          <a:xfrm>
            <a:off x="7901104" y="3834529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Envoie de SMS/mail</a:t>
            </a:r>
            <a:endParaRPr lang="fr-FR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21F2589-7172-4736-AB63-AB99CDD700DC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>
          <a:xfrm flipH="1">
            <a:off x="6498258" y="5444676"/>
            <a:ext cx="2413306" cy="4352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F93B59-7F3E-4664-90BB-77B67BDD62EC}"/>
              </a:ext>
            </a:extLst>
          </p:cNvPr>
          <p:cNvCxnSpPr>
            <a:cxnSpLocks/>
            <a:stCxn id="48" idx="0"/>
            <a:endCxn id="47" idx="2"/>
          </p:cNvCxnSpPr>
          <p:nvPr/>
        </p:nvCxnSpPr>
        <p:spPr>
          <a:xfrm flipH="1" flipV="1">
            <a:off x="6271705" y="2759057"/>
            <a:ext cx="287005" cy="12414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2751D95-17E8-481B-B2CB-B43488842F57}"/>
              </a:ext>
            </a:extLst>
          </p:cNvPr>
          <p:cNvCxnSpPr>
            <a:cxnSpLocks/>
            <a:stCxn id="47" idx="3"/>
            <a:endCxn id="57" idx="1"/>
          </p:cNvCxnSpPr>
          <p:nvPr/>
        </p:nvCxnSpPr>
        <p:spPr>
          <a:xfrm>
            <a:off x="6506118" y="2378995"/>
            <a:ext cx="1931293" cy="105000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588BAB3-6A90-44CE-89A5-A151CBB5C751}"/>
              </a:ext>
            </a:extLst>
          </p:cNvPr>
          <p:cNvCxnSpPr>
            <a:cxnSpLocks/>
            <a:stCxn id="52" idx="1"/>
            <a:endCxn id="70" idx="3"/>
          </p:cNvCxnSpPr>
          <p:nvPr/>
        </p:nvCxnSpPr>
        <p:spPr>
          <a:xfrm flipH="1" flipV="1">
            <a:off x="5080419" y="3510535"/>
            <a:ext cx="949013" cy="2369387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A36D76C-FB2C-4B3E-9C22-A1414710A82A}"/>
              </a:ext>
            </a:extLst>
          </p:cNvPr>
          <p:cNvCxnSpPr>
            <a:cxnSpLocks/>
            <a:stCxn id="48" idx="1"/>
            <a:endCxn id="70" idx="3"/>
          </p:cNvCxnSpPr>
          <p:nvPr/>
        </p:nvCxnSpPr>
        <p:spPr>
          <a:xfrm flipH="1" flipV="1">
            <a:off x="5080419" y="3510535"/>
            <a:ext cx="1243878" cy="87002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A225CFB-1695-482F-9E95-8DE629562104}"/>
              </a:ext>
            </a:extLst>
          </p:cNvPr>
          <p:cNvCxnSpPr>
            <a:cxnSpLocks/>
            <a:stCxn id="48" idx="3"/>
            <a:endCxn id="57" idx="1"/>
          </p:cNvCxnSpPr>
          <p:nvPr/>
        </p:nvCxnSpPr>
        <p:spPr>
          <a:xfrm flipV="1">
            <a:off x="6793123" y="3429000"/>
            <a:ext cx="1644288" cy="951555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AC01953D-59BF-4571-BA34-BDC4BCB658D7}"/>
              </a:ext>
            </a:extLst>
          </p:cNvPr>
          <p:cNvGrpSpPr/>
          <p:nvPr/>
        </p:nvGrpSpPr>
        <p:grpSpPr>
          <a:xfrm>
            <a:off x="9944466" y="5671639"/>
            <a:ext cx="386744" cy="467381"/>
            <a:chOff x="7629365" y="5649458"/>
            <a:chExt cx="386744" cy="467381"/>
          </a:xfrm>
        </p:grpSpPr>
        <p:pic>
          <p:nvPicPr>
            <p:cNvPr id="6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DAADE3C-ECD0-4309-88A5-D66EDB648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A353974D-0963-45E5-A458-370E523EE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C96F025A-1449-4DD8-A09F-74006D04EEF1}"/>
              </a:ext>
            </a:extLst>
          </p:cNvPr>
          <p:cNvGrpSpPr/>
          <p:nvPr/>
        </p:nvGrpSpPr>
        <p:grpSpPr>
          <a:xfrm>
            <a:off x="7167819" y="6084619"/>
            <a:ext cx="386744" cy="467381"/>
            <a:chOff x="7629365" y="5649458"/>
            <a:chExt cx="386744" cy="467381"/>
          </a:xfrm>
        </p:grpSpPr>
        <p:pic>
          <p:nvPicPr>
            <p:cNvPr id="7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7786D009-BEFA-4DE3-B7E0-D105D4A881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398DBD09-4155-493C-85CF-37C9088BC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43FB6DE9-CF4A-4D91-A328-3121BB61C80B}"/>
              </a:ext>
            </a:extLst>
          </p:cNvPr>
          <p:cNvGrpSpPr/>
          <p:nvPr/>
        </p:nvGrpSpPr>
        <p:grpSpPr>
          <a:xfrm>
            <a:off x="6893491" y="3247816"/>
            <a:ext cx="386744" cy="467381"/>
            <a:chOff x="7629365" y="5649458"/>
            <a:chExt cx="386744" cy="467381"/>
          </a:xfrm>
        </p:grpSpPr>
        <p:pic>
          <p:nvPicPr>
            <p:cNvPr id="88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C079E118-6512-4C76-8EBC-96577F809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F70F5ACE-B615-4351-876A-2710212EC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19A26E30-E46E-4A82-BA63-5011274FE3A0}"/>
              </a:ext>
            </a:extLst>
          </p:cNvPr>
          <p:cNvGrpSpPr/>
          <p:nvPr/>
        </p:nvGrpSpPr>
        <p:grpSpPr>
          <a:xfrm>
            <a:off x="9135157" y="2424297"/>
            <a:ext cx="386744" cy="467381"/>
            <a:chOff x="7629365" y="5649458"/>
            <a:chExt cx="386744" cy="467381"/>
          </a:xfrm>
        </p:grpSpPr>
        <p:pic>
          <p:nvPicPr>
            <p:cNvPr id="92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52E8282B-E85E-4F90-AD13-A2FB25351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D7448205-DBFE-4B99-81B8-CB2F36A86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8C4ACEA-F82D-446A-A074-C2FF04175608}"/>
              </a:ext>
            </a:extLst>
          </p:cNvPr>
          <p:cNvCxnSpPr>
            <a:cxnSpLocks/>
            <a:stCxn id="48" idx="0"/>
            <a:endCxn id="88" idx="1"/>
          </p:cNvCxnSpPr>
          <p:nvPr/>
        </p:nvCxnSpPr>
        <p:spPr>
          <a:xfrm flipV="1">
            <a:off x="6558710" y="3472355"/>
            <a:ext cx="334781" cy="528138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1E76F9D-EF63-4988-A613-0003DAAF36BC}"/>
              </a:ext>
            </a:extLst>
          </p:cNvPr>
          <p:cNvCxnSpPr>
            <a:cxnSpLocks/>
            <a:stCxn id="57" idx="0"/>
            <a:endCxn id="92" idx="1"/>
          </p:cNvCxnSpPr>
          <p:nvPr/>
        </p:nvCxnSpPr>
        <p:spPr>
          <a:xfrm flipV="1">
            <a:off x="8671824" y="2648836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93DDD951-B830-45A0-9DEB-746272BFC28E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498258" y="5879922"/>
            <a:ext cx="669561" cy="429236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3D74582-140B-4177-9FD8-5C65DAD73275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9380390" y="5444676"/>
            <a:ext cx="564076" cy="4515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contenu 2">
            <a:extLst>
              <a:ext uri="{FF2B5EF4-FFF2-40B4-BE49-F238E27FC236}">
                <a16:creationId xmlns:a16="http://schemas.microsoft.com/office/drawing/2014/main" id="{3D2E4086-1C81-4C3B-B440-E5240D1C1119}"/>
              </a:ext>
            </a:extLst>
          </p:cNvPr>
          <p:cNvSpPr txBox="1">
            <a:spLocks/>
          </p:cNvSpPr>
          <p:nvPr/>
        </p:nvSpPr>
        <p:spPr>
          <a:xfrm>
            <a:off x="5430086" y="1539584"/>
            <a:ext cx="1525131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gestion commande</a:t>
            </a:r>
            <a:endParaRPr lang="fr-FR" dirty="0"/>
          </a:p>
        </p:txBody>
      </p: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2B96807-99E8-4F82-A19C-17A231CA7577}"/>
              </a:ext>
            </a:extLst>
          </p:cNvPr>
          <p:cNvCxnSpPr>
            <a:cxnSpLocks/>
            <a:stCxn id="70" idx="3"/>
            <a:endCxn id="47" idx="1"/>
          </p:cNvCxnSpPr>
          <p:nvPr/>
        </p:nvCxnSpPr>
        <p:spPr>
          <a:xfrm flipV="1">
            <a:off x="5080419" y="2378995"/>
            <a:ext cx="956873" cy="113154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1AC13630-5495-4A24-B00E-19CB5B0A6B1B}"/>
              </a:ext>
            </a:extLst>
          </p:cNvPr>
          <p:cNvGrpSpPr/>
          <p:nvPr/>
        </p:nvGrpSpPr>
        <p:grpSpPr>
          <a:xfrm>
            <a:off x="6759114" y="1706917"/>
            <a:ext cx="386744" cy="467381"/>
            <a:chOff x="7629365" y="5649458"/>
            <a:chExt cx="386744" cy="467381"/>
          </a:xfrm>
        </p:grpSpPr>
        <p:pic>
          <p:nvPicPr>
            <p:cNvPr id="105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98C36CCB-8607-4692-9A74-3EE773FFE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6563822-F07A-4FDA-8834-1BC8C7A5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E9129986-71E3-4677-BF3A-47B5F16F8BFE}"/>
              </a:ext>
            </a:extLst>
          </p:cNvPr>
          <p:cNvCxnSpPr>
            <a:cxnSpLocks/>
            <a:stCxn id="47" idx="3"/>
            <a:endCxn id="105" idx="1"/>
          </p:cNvCxnSpPr>
          <p:nvPr/>
        </p:nvCxnSpPr>
        <p:spPr>
          <a:xfrm flipV="1">
            <a:off x="6506118" y="1931456"/>
            <a:ext cx="252996" cy="447539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87F2D3AB-9829-4EE2-8867-E07D4849FB4B}"/>
              </a:ext>
            </a:extLst>
          </p:cNvPr>
          <p:cNvCxnSpPr>
            <a:cxnSpLocks/>
            <a:stCxn id="48" idx="2"/>
            <a:endCxn id="54" idx="1"/>
          </p:cNvCxnSpPr>
          <p:nvPr/>
        </p:nvCxnSpPr>
        <p:spPr>
          <a:xfrm>
            <a:off x="6558710" y="4760617"/>
            <a:ext cx="2352854" cy="684059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3D653357-37B2-4F98-A00B-6D0ACE99FEC0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263845" y="4760617"/>
            <a:ext cx="294865" cy="739243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99122955-7C92-4A7C-A67A-A617F5E6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2435686" y="1618871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E1FD78EC-CEFB-4C6A-8BD6-B64604A79FC6}"/>
              </a:ext>
            </a:extLst>
          </p:cNvPr>
          <p:cNvGrpSpPr/>
          <p:nvPr/>
        </p:nvGrpSpPr>
        <p:grpSpPr>
          <a:xfrm>
            <a:off x="1922817" y="1396268"/>
            <a:ext cx="386744" cy="467381"/>
            <a:chOff x="7629365" y="5649458"/>
            <a:chExt cx="386744" cy="467381"/>
          </a:xfrm>
        </p:grpSpPr>
        <p:pic>
          <p:nvPicPr>
            <p:cNvPr id="123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3AECA4D9-FF3A-46E7-8C33-DB87618B3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5A3F7F7F-2079-4BBB-9B9B-B11657C55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F2E8A182-0655-4DB0-B9A3-5617CB77EEC9}"/>
              </a:ext>
            </a:extLst>
          </p:cNvPr>
          <p:cNvCxnSpPr>
            <a:cxnSpLocks/>
            <a:stCxn id="120" idx="1"/>
            <a:endCxn id="124" idx="2"/>
          </p:cNvCxnSpPr>
          <p:nvPr/>
        </p:nvCxnSpPr>
        <p:spPr>
          <a:xfrm flipH="1" flipV="1">
            <a:off x="2202437" y="1863649"/>
            <a:ext cx="233249" cy="135284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A47ECD86-A07D-401C-8F03-BBC3C1461D41}"/>
              </a:ext>
            </a:extLst>
          </p:cNvPr>
          <p:cNvCxnSpPr>
            <a:cxnSpLocks/>
            <a:stCxn id="70" idx="1"/>
            <a:endCxn id="120" idx="3"/>
          </p:cNvCxnSpPr>
          <p:nvPr/>
        </p:nvCxnSpPr>
        <p:spPr>
          <a:xfrm flipH="1" flipV="1">
            <a:off x="2904512" y="1998933"/>
            <a:ext cx="1707081" cy="15116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CDF1B13-B47E-42A7-918A-2E165387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39" y="3944027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1DB2C75-9C26-4929-8EE2-36582EF8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4611593" y="3130473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914DD51-BD05-485F-8803-6CA0D82FB4F1}"/>
              </a:ext>
            </a:extLst>
          </p:cNvPr>
          <p:cNvCxnSpPr>
            <a:cxnSpLocks/>
            <a:stCxn id="70" idx="1"/>
            <a:endCxn id="64" idx="3"/>
          </p:cNvCxnSpPr>
          <p:nvPr/>
        </p:nvCxnSpPr>
        <p:spPr>
          <a:xfrm flipH="1">
            <a:off x="3102846" y="3510535"/>
            <a:ext cx="1508747" cy="93474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contenu 2">
            <a:extLst>
              <a:ext uri="{FF2B5EF4-FFF2-40B4-BE49-F238E27FC236}">
                <a16:creationId xmlns:a16="http://schemas.microsoft.com/office/drawing/2014/main" id="{4D0497D4-82C3-4F8A-BF5B-93C9D7213732}"/>
              </a:ext>
            </a:extLst>
          </p:cNvPr>
          <p:cNvSpPr txBox="1">
            <a:spLocks/>
          </p:cNvSpPr>
          <p:nvPr/>
        </p:nvSpPr>
        <p:spPr>
          <a:xfrm>
            <a:off x="4065796" y="3930256"/>
            <a:ext cx="1250887" cy="457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Exposition API</a:t>
            </a:r>
            <a:endParaRPr lang="fr-FR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17CD7B5-D942-4C63-BC5B-B153619FCB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640107" y="4021852"/>
            <a:ext cx="1199063" cy="89930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420C4269-EBFD-46F1-8CB7-CE79441DC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5" y="1314603"/>
            <a:ext cx="896554" cy="1195405"/>
          </a:xfrm>
          <a:prstGeom prst="rect">
            <a:avLst/>
          </a:prstGeom>
        </p:spPr>
      </p:pic>
      <p:pic>
        <p:nvPicPr>
          <p:cNvPr id="7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E9D57283-0D4E-4BED-A8B7-B1503BFF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8466"/>
          <a:stretch/>
        </p:blipFill>
        <p:spPr bwMode="auto">
          <a:xfrm>
            <a:off x="10501329" y="3047136"/>
            <a:ext cx="468826" cy="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Espace réservé du contenu 2">
            <a:extLst>
              <a:ext uri="{FF2B5EF4-FFF2-40B4-BE49-F238E27FC236}">
                <a16:creationId xmlns:a16="http://schemas.microsoft.com/office/drawing/2014/main" id="{6E2E992E-E72F-4119-A10B-981DC2B6B190}"/>
              </a:ext>
            </a:extLst>
          </p:cNvPr>
          <p:cNvSpPr txBox="1">
            <a:spLocks/>
          </p:cNvSpPr>
          <p:nvPr/>
        </p:nvSpPr>
        <p:spPr>
          <a:xfrm>
            <a:off x="9965022" y="3832727"/>
            <a:ext cx="1644288" cy="553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Gestionnaire de </a:t>
            </a:r>
            <a:r>
              <a:rPr lang="fr-FR" b="1" dirty="0" err="1"/>
              <a:t>templates</a:t>
            </a:r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E4866A1-306F-4DDE-BA18-5ED211F3D68B}"/>
              </a:ext>
            </a:extLst>
          </p:cNvPr>
          <p:cNvGrpSpPr/>
          <p:nvPr/>
        </p:nvGrpSpPr>
        <p:grpSpPr>
          <a:xfrm>
            <a:off x="11199075" y="2422495"/>
            <a:ext cx="386744" cy="467381"/>
            <a:chOff x="7629365" y="5649458"/>
            <a:chExt cx="386744" cy="467381"/>
          </a:xfrm>
        </p:grpSpPr>
        <p:pic>
          <p:nvPicPr>
            <p:cNvPr id="79" name="Picture 4" descr="Résultat de recherche d'images pour &quot;image serveur&quot;">
              <a:extLst>
                <a:ext uri="{FF2B5EF4-FFF2-40B4-BE49-F238E27FC236}">
                  <a16:creationId xmlns:a16="http://schemas.microsoft.com/office/drawing/2014/main" id="{E57B1FD4-0490-4805-8EA5-782DF06DBE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6" r="13567"/>
            <a:stretch/>
          </p:blipFill>
          <p:spPr bwMode="auto">
            <a:xfrm>
              <a:off x="7629365" y="5649458"/>
              <a:ext cx="298981" cy="44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2" descr="Résultat de recherche d'images pour &quot;image base de données&quot;">
              <a:extLst>
                <a:ext uri="{FF2B5EF4-FFF2-40B4-BE49-F238E27FC236}">
                  <a16:creationId xmlns:a16="http://schemas.microsoft.com/office/drawing/2014/main" id="{66A80C2C-78C4-449A-991C-60868BD97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861" y="5902591"/>
              <a:ext cx="214248" cy="21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803FAE2A-D75C-4951-9CFF-E5420E740A1D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0735742" y="2647034"/>
            <a:ext cx="463333" cy="400102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7BFF0CD6-1C06-40B5-BFCD-F5720529B1A6}"/>
              </a:ext>
            </a:extLst>
          </p:cNvPr>
          <p:cNvCxnSpPr>
            <a:cxnSpLocks/>
            <a:stCxn id="57" idx="3"/>
            <a:endCxn id="76" idx="1"/>
          </p:cNvCxnSpPr>
          <p:nvPr/>
        </p:nvCxnSpPr>
        <p:spPr>
          <a:xfrm flipV="1">
            <a:off x="8906237" y="3427198"/>
            <a:ext cx="1595092" cy="1802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AF7301BA-1EAE-4EA4-8282-C4CE761A526F}"/>
              </a:ext>
            </a:extLst>
          </p:cNvPr>
          <p:cNvSpPr txBox="1">
            <a:spLocks/>
          </p:cNvSpPr>
          <p:nvPr/>
        </p:nvSpPr>
        <p:spPr>
          <a:xfrm>
            <a:off x="2009985" y="4933466"/>
            <a:ext cx="1409490" cy="5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Client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92FF72A5-C70E-45A5-9921-84606E420129}"/>
              </a:ext>
            </a:extLst>
          </p:cNvPr>
          <p:cNvSpPr txBox="1">
            <a:spLocks/>
          </p:cNvSpPr>
          <p:nvPr/>
        </p:nvSpPr>
        <p:spPr>
          <a:xfrm>
            <a:off x="1842965" y="2360403"/>
            <a:ext cx="1707081" cy="1014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B050"/>
                </a:solidFill>
              </a:rPr>
              <a:t>Api partenaire externe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76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: Contrainte numéro 6/6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2650" y="2758378"/>
            <a:ext cx="10515600" cy="3771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>
                <a:solidFill>
                  <a:srgbClr val="00B050"/>
                </a:solidFill>
              </a:rPr>
              <a:t>Code-on-</a:t>
            </a:r>
            <a:r>
              <a:rPr lang="fr-FR" sz="6600" dirty="0" err="1">
                <a:solidFill>
                  <a:srgbClr val="00B050"/>
                </a:solidFill>
              </a:rPr>
              <a:t>demand</a:t>
            </a:r>
            <a:r>
              <a:rPr lang="fr-FR" sz="6600" dirty="0"/>
              <a:t> 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6600" dirty="0" err="1">
                <a:solidFill>
                  <a:schemeClr val="bg1">
                    <a:lumMod val="65000"/>
                  </a:schemeClr>
                </a:solidFill>
              </a:rPr>
              <a:t>optional</a:t>
            </a:r>
            <a:r>
              <a:rPr lang="fr-FR" sz="6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56952-7C4E-404A-B384-CA020DBC6EF1}"/>
              </a:ext>
            </a:extLst>
          </p:cNvPr>
          <p:cNvSpPr/>
          <p:nvPr/>
        </p:nvSpPr>
        <p:spPr>
          <a:xfrm>
            <a:off x="429593" y="6345612"/>
            <a:ext cx="5932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16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REST</a:t>
            </a:r>
            <a:br>
              <a:rPr lang="fr-FR" sz="7200" dirty="0"/>
            </a:br>
            <a:r>
              <a:rPr lang="fr-FR" sz="7200" dirty="0"/>
              <a:t>HTTP et bonnes pratiques</a:t>
            </a:r>
            <a:br>
              <a:rPr lang="fr-FR" sz="7200" dirty="0"/>
            </a:b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145978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HTTP Header « Content-Type »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5288100"/>
            <a:ext cx="12192000" cy="15699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4000" dirty="0">
                <a:solidFill>
                  <a:schemeClr val="bg1"/>
                </a:solidFill>
              </a:rPr>
              <a:t>Content-Type: application/json; charset=utf-8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// </a:t>
            </a:r>
            <a:r>
              <a:rPr lang="en-US" sz="4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Obligatoire</a:t>
            </a: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pour : POST, PUT, PATCH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328" y="167871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650010" y="1258425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643" y="162751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4366835" y="2179968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057815" y="2179968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877277" y="2968114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7292442" y="2959821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03" y="331046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4502417" y="270797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16" y="212924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34066" y="306300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15092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Header « </a:t>
            </a:r>
            <a:r>
              <a:rPr lang="fr-FR" dirty="0" err="1"/>
              <a:t>Accept</a:t>
            </a:r>
            <a:r>
              <a:rPr lang="fr-FR" dirty="0"/>
              <a:t> »</a:t>
            </a:r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515" y="1663390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588197" y="124310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830" y="1612193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>
            <a:cxnSpLocks/>
            <a:stCxn id="10" idx="1"/>
            <a:endCxn id="7" idx="3"/>
          </p:cNvCxnSpPr>
          <p:nvPr/>
        </p:nvCxnSpPr>
        <p:spPr>
          <a:xfrm flipH="1">
            <a:off x="4305022" y="2164644"/>
            <a:ext cx="99480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6996002" y="2164644"/>
            <a:ext cx="592195" cy="1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697421" y="310863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203759" y="3163526"/>
            <a:ext cx="1995944" cy="13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690" y="3395155"/>
            <a:ext cx="1918779" cy="1977637"/>
          </a:xfrm>
          <a:prstGeom prst="rect">
            <a:avLst/>
          </a:prstGeom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4440604" y="2692648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03" y="2113916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72253" y="3047681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Accept: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0510C54F-EA27-43A3-A039-4475FEFF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468641"/>
            <a:ext cx="12192001" cy="138936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Accept: application/json, text/</a:t>
            </a:r>
            <a:r>
              <a:rPr lang="en-US" sz="3600" dirty="0" err="1">
                <a:solidFill>
                  <a:schemeClr val="bg1"/>
                </a:solidFill>
              </a:rPr>
              <a:t>yaml</a:t>
            </a:r>
            <a:r>
              <a:rPr lang="en-US" sz="3600" dirty="0">
                <a:solidFill>
                  <a:schemeClr val="bg1"/>
                </a:solidFill>
              </a:rPr>
              <a:t>, application/</a:t>
            </a:r>
            <a:r>
              <a:rPr lang="en-US" sz="3600" dirty="0" err="1">
                <a:solidFill>
                  <a:schemeClr val="bg1"/>
                </a:solidFill>
              </a:rPr>
              <a:t>xml;q</a:t>
            </a:r>
            <a:r>
              <a:rPr lang="en-US" sz="3600" dirty="0">
                <a:solidFill>
                  <a:schemeClr val="bg1"/>
                </a:solidFill>
              </a:rPr>
              <a:t>=0.9, */*;q=0.8 </a:t>
            </a:r>
          </a:p>
        </p:txBody>
      </p:sp>
    </p:spTree>
    <p:extLst>
      <p:ext uri="{BB962C8B-B14F-4D97-AF65-F5344CB8AC3E}">
        <p14:creationId xmlns:p14="http://schemas.microsoft.com/office/powerpoint/2010/main" val="1486371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0" y="-228426"/>
            <a:ext cx="10515600" cy="1325563"/>
          </a:xfrm>
        </p:spPr>
        <p:txBody>
          <a:bodyPr/>
          <a:lstStyle/>
          <a:p>
            <a:r>
              <a:rPr lang="fr-FR" dirty="0"/>
              <a:t>Codes de retour HTTP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BCEE1-76CC-4E82-A55A-F5C3D72B2A1F}"/>
              </a:ext>
            </a:extLst>
          </p:cNvPr>
          <p:cNvSpPr/>
          <p:nvPr/>
        </p:nvSpPr>
        <p:spPr>
          <a:xfrm>
            <a:off x="429593" y="6176963"/>
            <a:ext cx="5932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https://www.ics.uci.edu/~fielding/pubs/dissertation/top.htm</a:t>
            </a:r>
            <a:endParaRPr lang="fr-FR" dirty="0"/>
          </a:p>
          <a:p>
            <a:r>
              <a:rPr lang="fr-FR" dirty="0">
                <a:hlinkClick r:id="rId3"/>
              </a:rPr>
              <a:t>https://fr.wikipedia.org/wiki/Liste_des_codes_HTTP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3EAD29B-6400-4D51-A5D4-56B44C333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04763"/>
              </p:ext>
            </p:extLst>
          </p:nvPr>
        </p:nvGraphicFramePr>
        <p:xfrm>
          <a:off x="429593" y="959405"/>
          <a:ext cx="11332814" cy="49391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16683">
                  <a:extLst>
                    <a:ext uri="{9D8B030D-6E8A-4147-A177-3AD203B41FA5}">
                      <a16:colId xmlns:a16="http://schemas.microsoft.com/office/drawing/2014/main" val="1490181539"/>
                    </a:ext>
                  </a:extLst>
                </a:gridCol>
                <a:gridCol w="8816131">
                  <a:extLst>
                    <a:ext uri="{9D8B030D-6E8A-4147-A177-3AD203B41FA5}">
                      <a16:colId xmlns:a16="http://schemas.microsoft.com/office/drawing/2014/main" val="3505911366"/>
                    </a:ext>
                  </a:extLst>
                </a:gridCol>
              </a:tblGrid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/>
                        <a:t>HTTP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3200" dirty="0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836165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100-199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contains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provisional</a:t>
                      </a:r>
                      <a:r>
                        <a:rPr lang="fr-F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information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612373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200-299 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00B050"/>
                          </a:solidFill>
                        </a:rPr>
                        <a:t>succeded</a:t>
                      </a:r>
                      <a:endParaRPr lang="fr-FR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5555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300-399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Request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needs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redirected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another</a:t>
                      </a:r>
                      <a:r>
                        <a:rPr lang="fr-FR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28371"/>
                  </a:ext>
                </a:extLst>
              </a:tr>
              <a:tr h="662796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400-499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Client made an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should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be</a:t>
                      </a:r>
                      <a:r>
                        <a:rPr lang="fr-FR" sz="3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rgbClr val="FF0000"/>
                          </a:solidFill>
                        </a:rPr>
                        <a:t>repeated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02492"/>
                  </a:ext>
                </a:extLst>
              </a:tr>
              <a:tr h="1144003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500-599</a:t>
                      </a:r>
                      <a:endParaRPr lang="fr-FR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Server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encountered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an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error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but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that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client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may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get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a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better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response</a:t>
                      </a:r>
                      <a:r>
                        <a:rPr lang="fr-FR" sz="32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sz="3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later</a:t>
                      </a:r>
                      <a:endParaRPr lang="fr-F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344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9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5DC2E3-3FE0-4AB2-92D9-65D9B75548C5}"/>
              </a:ext>
            </a:extLst>
          </p:cNvPr>
          <p:cNvSpPr/>
          <p:nvPr/>
        </p:nvSpPr>
        <p:spPr>
          <a:xfrm>
            <a:off x="158720" y="4165325"/>
            <a:ext cx="2902571" cy="2262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13D26ED-FC4A-4001-AEC4-B9E1E4AC147E}"/>
              </a:ext>
            </a:extLst>
          </p:cNvPr>
          <p:cNvSpPr/>
          <p:nvPr/>
        </p:nvSpPr>
        <p:spPr>
          <a:xfrm>
            <a:off x="3330710" y="4073236"/>
            <a:ext cx="3811295" cy="2613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C7E970-2E30-4B7C-8357-5B177F304E3A}"/>
              </a:ext>
            </a:extLst>
          </p:cNvPr>
          <p:cNvSpPr/>
          <p:nvPr/>
        </p:nvSpPr>
        <p:spPr>
          <a:xfrm>
            <a:off x="7225845" y="3137813"/>
            <a:ext cx="4945661" cy="20099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B07FC9A-0E0D-4D53-B6BF-23B9D7B04E21}"/>
              </a:ext>
            </a:extLst>
          </p:cNvPr>
          <p:cNvSpPr/>
          <p:nvPr/>
        </p:nvSpPr>
        <p:spPr>
          <a:xfrm>
            <a:off x="191930" y="1252077"/>
            <a:ext cx="5676792" cy="1434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632914A-1FE1-44BD-9A2B-407E3E0BCC01}"/>
              </a:ext>
            </a:extLst>
          </p:cNvPr>
          <p:cNvSpPr/>
          <p:nvPr/>
        </p:nvSpPr>
        <p:spPr>
          <a:xfrm>
            <a:off x="6351507" y="657885"/>
            <a:ext cx="3497463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3" y="-299865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246071" y="2976176"/>
            <a:ext cx="66300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endParaRPr lang="fr-FR" sz="4000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lvl="0" algn="ctr">
              <a:defRPr/>
            </a:pPr>
            <a:endParaRPr lang="fr-FR" sz="4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420642" y="1704380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77DB54-E0AE-42B3-A207-33189D38DFC0}"/>
              </a:ext>
            </a:extLst>
          </p:cNvPr>
          <p:cNvSpPr txBox="1"/>
          <p:nvPr/>
        </p:nvSpPr>
        <p:spPr>
          <a:xfrm>
            <a:off x="6644564" y="759899"/>
            <a:ext cx="116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POST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499008" y="3137813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3522258" y="4226824"/>
            <a:ext cx="346761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en-US" sz="2800" dirty="0">
                <a:solidFill>
                  <a:srgbClr val="A74F7B"/>
                </a:solidFill>
              </a:rPr>
              <a:t>[{ op: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replace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path: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/1/name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, </a:t>
            </a:r>
          </a:p>
          <a:p>
            <a:r>
              <a:rPr lang="en-US" sz="2800" dirty="0">
                <a:solidFill>
                  <a:srgbClr val="A74F7B"/>
                </a:solidFill>
              </a:rPr>
              <a:t>value: 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pat</a:t>
            </a:r>
            <a:r>
              <a:rPr lang="fr-FR" sz="2800" dirty="0">
                <a:solidFill>
                  <a:srgbClr val="A74F7B"/>
                </a:solidFill>
              </a:rPr>
              <a:t>’’</a:t>
            </a:r>
            <a:r>
              <a:rPr lang="en-US" sz="2800" dirty="0">
                <a:solidFill>
                  <a:srgbClr val="A74F7B"/>
                </a:solidFill>
              </a:rPr>
              <a:t> }]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 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9687" y="4299615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576211" y="1475136"/>
            <a:ext cx="39697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[{id:1,name:’’guy’’},</a:t>
            </a:r>
          </a:p>
          <a:p>
            <a:r>
              <a:rPr lang="fr-FR" sz="2800" dirty="0">
                <a:solidFill>
                  <a:srgbClr val="0070C0"/>
                </a:solidFill>
              </a:rPr>
              <a:t>{id:2,name:’’duy’’,rate:3}]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A52C194-D20B-41A7-B7CF-3E42976AE53F}"/>
              </a:ext>
            </a:extLst>
          </p:cNvPr>
          <p:cNvSpPr txBox="1"/>
          <p:nvPr/>
        </p:nvSpPr>
        <p:spPr>
          <a:xfrm>
            <a:off x="6616337" y="1236459"/>
            <a:ext cx="3273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Insère un élément</a:t>
            </a:r>
            <a:br>
              <a:rPr lang="fr-FR" sz="2800" dirty="0">
                <a:solidFill>
                  <a:srgbClr val="A74F7B"/>
                </a:solidFill>
              </a:rPr>
            </a:br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:’’plouf’’}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499008" y="3589126"/>
            <a:ext cx="467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toute la collection</a:t>
            </a:r>
          </a:p>
          <a:p>
            <a:r>
              <a:rPr lang="fr-FR" sz="2800" dirty="0">
                <a:solidFill>
                  <a:srgbClr val="A74F7B"/>
                </a:solidFill>
              </a:rPr>
              <a:t>[{id:1,name:’’youh’’},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{id:2,name:’’ou’’}]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4829177"/>
            <a:ext cx="1980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toute la collection</a:t>
            </a:r>
          </a:p>
        </p:txBody>
      </p:sp>
    </p:spTree>
    <p:extLst>
      <p:ext uri="{BB962C8B-B14F-4D97-AF65-F5344CB8AC3E}">
        <p14:creationId xmlns:p14="http://schemas.microsoft.com/office/powerpoint/2010/main" val="36790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3242AEB-DD54-4AD2-AD1B-515C3D312DB1}"/>
              </a:ext>
            </a:extLst>
          </p:cNvPr>
          <p:cNvSpPr/>
          <p:nvPr/>
        </p:nvSpPr>
        <p:spPr>
          <a:xfrm>
            <a:off x="457562" y="993450"/>
            <a:ext cx="5638438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8930A4A-CFA5-4147-8DA4-3177C9446172}"/>
              </a:ext>
            </a:extLst>
          </p:cNvPr>
          <p:cNvSpPr/>
          <p:nvPr/>
        </p:nvSpPr>
        <p:spPr>
          <a:xfrm>
            <a:off x="247277" y="4328989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D788EC-F9AF-45D4-A718-C784B675616D}"/>
              </a:ext>
            </a:extLst>
          </p:cNvPr>
          <p:cNvSpPr/>
          <p:nvPr/>
        </p:nvSpPr>
        <p:spPr>
          <a:xfrm>
            <a:off x="5321654" y="4584073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2FD0DC-8139-4430-B378-B7AC7C7698E4}"/>
              </a:ext>
            </a:extLst>
          </p:cNvPr>
          <p:cNvSpPr/>
          <p:nvPr/>
        </p:nvSpPr>
        <p:spPr>
          <a:xfrm>
            <a:off x="7594519" y="1861740"/>
            <a:ext cx="4212435" cy="19228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496FD1-DA51-49B3-93FD-CE1C5AFA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5" y="-142699"/>
            <a:ext cx="10515600" cy="1325563"/>
          </a:xfrm>
        </p:spPr>
        <p:txBody>
          <a:bodyPr/>
          <a:lstStyle/>
          <a:p>
            <a:r>
              <a:rPr lang="fr-FR" dirty="0"/>
              <a:t>Relation entre l'URL et les méthodes HTTP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CAAC9-4485-4154-B556-170D8B7522B8}"/>
              </a:ext>
            </a:extLst>
          </p:cNvPr>
          <p:cNvSpPr/>
          <p:nvPr/>
        </p:nvSpPr>
        <p:spPr>
          <a:xfrm>
            <a:off x="172745" y="2725904"/>
            <a:ext cx="708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http://api.exemple.com/</a:t>
            </a:r>
            <a:r>
              <a:rPr lang="fr-FR" sz="4000" dirty="0">
                <a:solidFill>
                  <a:srgbClr val="0070C0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</a:t>
            </a:r>
            <a:r>
              <a:rPr lang="fr-FR" sz="4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sz="4000" dirty="0">
                <a:solidFill>
                  <a:srgbClr val="0070C0"/>
                </a:solidFill>
                <a:highlight>
                  <a:srgbClr val="00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fr-FR" sz="40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102E48-F510-4B49-93F3-D86A868163B8}"/>
              </a:ext>
            </a:extLst>
          </p:cNvPr>
          <p:cNvSpPr txBox="1"/>
          <p:nvPr/>
        </p:nvSpPr>
        <p:spPr>
          <a:xfrm>
            <a:off x="616640" y="129242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70C0"/>
                </a:solidFill>
              </a:rPr>
              <a:t>GET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AF460F-872B-4DAA-8BAD-DF59803F364B}"/>
              </a:ext>
            </a:extLst>
          </p:cNvPr>
          <p:cNvSpPr txBox="1"/>
          <p:nvPr/>
        </p:nvSpPr>
        <p:spPr>
          <a:xfrm>
            <a:off x="7829808" y="1907601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7D0CA-4AA3-4323-B181-143B967CF86E}"/>
              </a:ext>
            </a:extLst>
          </p:cNvPr>
          <p:cNvSpPr txBox="1"/>
          <p:nvPr/>
        </p:nvSpPr>
        <p:spPr>
          <a:xfrm>
            <a:off x="5513759" y="4769313"/>
            <a:ext cx="346761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PATCH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Mise à jour partielle</a:t>
            </a: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FF08A1-17AD-4D46-811F-5662D81E6115}"/>
              </a:ext>
            </a:extLst>
          </p:cNvPr>
          <p:cNvSpPr txBox="1"/>
          <p:nvPr/>
        </p:nvSpPr>
        <p:spPr>
          <a:xfrm>
            <a:off x="616640" y="4584073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A74F7B"/>
                </a:solidFill>
              </a:rPr>
              <a:t>DELETE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33D5CF-D8BB-4301-8B34-3F0768E54590}"/>
              </a:ext>
            </a:extLst>
          </p:cNvPr>
          <p:cNvSpPr txBox="1"/>
          <p:nvPr/>
        </p:nvSpPr>
        <p:spPr>
          <a:xfrm>
            <a:off x="1610006" y="1389920"/>
            <a:ext cx="3769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{id:2,name:’’duy’’,rate:3}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A0AC409-D2E1-4D95-A3E2-167AFBED6E5A}"/>
              </a:ext>
            </a:extLst>
          </p:cNvPr>
          <p:cNvSpPr txBox="1"/>
          <p:nvPr/>
        </p:nvSpPr>
        <p:spPr>
          <a:xfrm>
            <a:off x="7829808" y="2418360"/>
            <a:ext cx="3408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Remplace l’élément</a:t>
            </a:r>
            <a:endParaRPr lang="fr-FR" sz="2800" dirty="0">
              <a:solidFill>
                <a:srgbClr val="A74F7B"/>
              </a:solidFill>
            </a:endParaRPr>
          </a:p>
          <a:p>
            <a:r>
              <a:rPr lang="fr-FR" sz="2800" dirty="0">
                <a:solidFill>
                  <a:srgbClr val="A74F7B"/>
                </a:solidFill>
              </a:rPr>
              <a:t>{</a:t>
            </a:r>
            <a:r>
              <a:rPr lang="fr-FR" sz="2800" dirty="0" err="1">
                <a:solidFill>
                  <a:srgbClr val="A74F7B"/>
                </a:solidFill>
              </a:rPr>
              <a:t>name</a:t>
            </a:r>
            <a:r>
              <a:rPr lang="fr-FR" sz="2800" dirty="0">
                <a:solidFill>
                  <a:srgbClr val="A74F7B"/>
                </a:solidFill>
              </a:rPr>
              <a:t>:’’Pérenchies’’,</a:t>
            </a:r>
          </a:p>
          <a:p>
            <a:r>
              <a:rPr lang="fr-FR" sz="2800" dirty="0">
                <a:solidFill>
                  <a:srgbClr val="A74F7B"/>
                </a:solidFill>
              </a:rPr>
              <a:t>rate:3}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D849A6-5E33-4E88-BB5C-D791CF3271D9}"/>
              </a:ext>
            </a:extLst>
          </p:cNvPr>
          <p:cNvSpPr txBox="1"/>
          <p:nvPr/>
        </p:nvSpPr>
        <p:spPr>
          <a:xfrm>
            <a:off x="619687" y="5141753"/>
            <a:ext cx="3467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// Supprime l’élément</a:t>
            </a:r>
          </a:p>
        </p:txBody>
      </p:sp>
    </p:spTree>
    <p:extLst>
      <p:ext uri="{BB962C8B-B14F-4D97-AF65-F5344CB8AC3E}">
        <p14:creationId xmlns:p14="http://schemas.microsoft.com/office/powerpoint/2010/main" val="9007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74411"/>
              </p:ext>
            </p:extLst>
          </p:nvPr>
        </p:nvGraphicFramePr>
        <p:xfrm>
          <a:off x="3669216" y="1583632"/>
          <a:ext cx="3137985" cy="4442597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24680">
                  <a:extLst>
                    <a:ext uri="{9D8B030D-6E8A-4147-A177-3AD203B41FA5}">
                      <a16:colId xmlns:a16="http://schemas.microsoft.com/office/drawing/2014/main" val="3264085208"/>
                    </a:ext>
                  </a:extLst>
                </a:gridCol>
                <a:gridCol w="1013305">
                  <a:extLst>
                    <a:ext uri="{9D8B030D-6E8A-4147-A177-3AD203B41FA5}">
                      <a16:colId xmlns:a16="http://schemas.microsoft.com/office/drawing/2014/main" val="404041639"/>
                    </a:ext>
                  </a:extLst>
                </a:gridCol>
              </a:tblGrid>
              <a:tr h="7716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3C40"/>
                          </a:solidFill>
                          <a:effectLst/>
                          <a:latin typeface="Consolas" panose="020B0609020204030204" pitchFamily="49" charset="0"/>
                        </a:rPr>
                        <a:t>DELETE /file.html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700155678"/>
                  </a:ext>
                </a:extLst>
              </a:tr>
              <a:tr h="4565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90801482"/>
                  </a:ext>
                </a:extLst>
              </a:tr>
              <a:tr h="10749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4492981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630656644"/>
                  </a:ext>
                </a:extLst>
              </a:tr>
              <a:tr h="4695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83032147"/>
                  </a:ext>
                </a:extLst>
              </a:tr>
              <a:tr h="44933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96656525"/>
                  </a:ext>
                </a:extLst>
              </a:tr>
              <a:tr h="77122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fr-FR" sz="2000" kern="1200" dirty="0">
                          <a:effectLst/>
                        </a:rPr>
                        <a:t>No</a:t>
                      </a:r>
                      <a:endParaRPr lang="fr-F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58023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89683"/>
              </p:ext>
            </p:extLst>
          </p:nvPr>
        </p:nvGraphicFramePr>
        <p:xfrm>
          <a:off x="384948" y="1583631"/>
          <a:ext cx="2934896" cy="438755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63359">
                  <a:extLst>
                    <a:ext uri="{9D8B030D-6E8A-4147-A177-3AD203B41FA5}">
                      <a16:colId xmlns:a16="http://schemas.microsoft.com/office/drawing/2014/main" val="2094983640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837741131"/>
                    </a:ext>
                  </a:extLst>
                </a:gridCol>
              </a:tblGrid>
              <a:tr h="7644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</a:rPr>
                        <a:t>GET /index.html</a:t>
                      </a:r>
                      <a:endParaRPr kumimoji="0" lang="fr-FR" altLang="fr-FR" sz="4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68781697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45300873"/>
                  </a:ext>
                </a:extLst>
              </a:tr>
              <a:tr h="1062927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28432072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431208651"/>
                  </a:ext>
                </a:extLst>
              </a:tr>
              <a:tr h="433044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2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309066415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>
                          <a:effectLst/>
                          <a:hlinkClick r:id="rId3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784235582"/>
                  </a:ext>
                </a:extLst>
              </a:tr>
              <a:tr h="747985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 HTML </a:t>
                      </a:r>
                      <a:r>
                        <a:rPr lang="fr-FR" sz="2000" dirty="0" err="1">
                          <a:effectLst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1618324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81846" y="1362841"/>
            <a:ext cx="5010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4" tooltip="Mathématiques"/>
              </a:rPr>
              <a:t>mathématiques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et en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5" tooltip="Informatique"/>
              </a:rPr>
              <a:t>informatique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, l'</a:t>
            </a:r>
            <a:r>
              <a:rPr lang="fr-FR" sz="2800" b="1" dirty="0">
                <a:solidFill>
                  <a:srgbClr val="222222"/>
                </a:solidFill>
                <a:latin typeface="Arial" panose="020B0604020202020204" pitchFamily="34" charset="0"/>
              </a:rPr>
              <a:t>idempotence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signifie qu'une opération a le même effet qu'on l'applique une ou plusieurs fois.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Par exemple, la </a:t>
            </a:r>
            <a:r>
              <a:rPr lang="fr-FR" sz="2800" dirty="0">
                <a:solidFill>
                  <a:srgbClr val="0B0080"/>
                </a:solidFill>
                <a:latin typeface="Arial" panose="020B0604020202020204" pitchFamily="34" charset="0"/>
                <a:hlinkClick r:id="rId6" tooltip="Valeur absolue"/>
              </a:rPr>
              <a:t>valeur absolue</a:t>
            </a:r>
            <a:r>
              <a:rPr lang="fr-FR" sz="2800" dirty="0">
                <a:solidFill>
                  <a:srgbClr val="222222"/>
                </a:solidFill>
                <a:latin typeface="Arial" panose="020B0604020202020204" pitchFamily="34" charset="0"/>
              </a:rPr>
              <a:t> est idempotente ː abs(abs(-5)) = abs(-5) = 5. </a:t>
            </a:r>
          </a:p>
          <a:p>
            <a:endParaRPr lang="fr-FR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9B9C9-B6D0-45B1-B829-B1C333BE065A}"/>
              </a:ext>
            </a:extLst>
          </p:cNvPr>
          <p:cNvSpPr/>
          <p:nvPr/>
        </p:nvSpPr>
        <p:spPr>
          <a:xfrm>
            <a:off x="160914" y="6310139"/>
            <a:ext cx="10395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7"/>
              </a:rPr>
              <a:t>https://developer.mozilla.org/fr/docs/Web/HTTP/M%C3%A9thode</a:t>
            </a:r>
            <a:br>
              <a:rPr lang="fr-FR" sz="1400" dirty="0"/>
            </a:br>
            <a:r>
              <a:rPr lang="fr-FR" sz="1400" dirty="0">
                <a:hlinkClick r:id="rId8"/>
              </a:rPr>
              <a:t>https://fr.wikipedia.org/wiki/Idempotence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7538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Les services REST</a:t>
            </a:r>
            <a:br>
              <a:rPr lang="fr-FR" sz="7200" dirty="0"/>
            </a:br>
            <a:r>
              <a:rPr lang="fr-FR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0147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1333500"/>
            <a:ext cx="10154053" cy="4456437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/>
          </p:nvPr>
        </p:nvSpPr>
        <p:spPr>
          <a:xfrm>
            <a:off x="1016620" y="6391778"/>
            <a:ext cx="84817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hlinkClick r:id="rId4"/>
              </a:rPr>
              <a:t>http://stackoverflow.com/questions/4088350/is-rest-delete-really-idempotent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4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Méthodes HTTP : idempotence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93772"/>
              </p:ext>
            </p:extLst>
          </p:nvPr>
        </p:nvGraphicFramePr>
        <p:xfrm>
          <a:off x="376238" y="1468619"/>
          <a:ext cx="3905250" cy="478670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3109675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880094990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POST /index.html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20411794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94717974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82501086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510987932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186033908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Only if freshness information is included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017371080"/>
                  </a:ext>
                </a:extLst>
              </a:tr>
              <a:tr h="38944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Allowed in </a:t>
                      </a:r>
                      <a:r>
                        <a:rPr lang="fr-FR" sz="2000" u="none" strike="noStrike">
                          <a:effectLst/>
                          <a:hlinkClick r:id="rId5"/>
                        </a:rPr>
                        <a:t>HTML forms</a:t>
                      </a:r>
                      <a:endParaRPr lang="fr-FR" sz="2000" b="1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Yes</a:t>
                      </a:r>
                      <a:endParaRPr lang="fr-FR" sz="2000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66177119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89843"/>
              </p:ext>
            </p:extLst>
          </p:nvPr>
        </p:nvGraphicFramePr>
        <p:xfrm>
          <a:off x="4743450" y="1468619"/>
          <a:ext cx="3386138" cy="47978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07095">
                  <a:extLst>
                    <a:ext uri="{9D8B030D-6E8A-4147-A177-3AD203B41FA5}">
                      <a16:colId xmlns:a16="http://schemas.microsoft.com/office/drawing/2014/main" val="2480335425"/>
                    </a:ext>
                  </a:extLst>
                </a:gridCol>
                <a:gridCol w="879043">
                  <a:extLst>
                    <a:ext uri="{9D8B030D-6E8A-4147-A177-3AD203B41FA5}">
                      <a16:colId xmlns:a16="http://schemas.microsoft.com/office/drawing/2014/main" val="1932191374"/>
                    </a:ext>
                  </a:extLst>
                </a:gridCol>
              </a:tblGrid>
              <a:tr h="74617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PUT /new.html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05258111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71740425"/>
                  </a:ext>
                </a:extLst>
              </a:tr>
              <a:tr h="10988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4250504628"/>
                  </a:ext>
                </a:extLst>
              </a:tr>
              <a:tr h="43498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549793341"/>
                  </a:ext>
                </a:extLst>
              </a:tr>
              <a:tr h="46613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1425958537"/>
                  </a:ext>
                </a:extLst>
              </a:tr>
              <a:tr h="88571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049795948"/>
                  </a:ext>
                </a:extLst>
              </a:tr>
              <a:tr h="73105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090056936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10552"/>
              </p:ext>
            </p:extLst>
          </p:nvPr>
        </p:nvGraphicFramePr>
        <p:xfrm>
          <a:off x="8469745" y="1468619"/>
          <a:ext cx="3476987" cy="48040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44198">
                  <a:extLst>
                    <a:ext uri="{9D8B030D-6E8A-4147-A177-3AD203B41FA5}">
                      <a16:colId xmlns:a16="http://schemas.microsoft.com/office/drawing/2014/main" val="2573759053"/>
                    </a:ext>
                  </a:extLst>
                </a:gridCol>
                <a:gridCol w="932789">
                  <a:extLst>
                    <a:ext uri="{9D8B030D-6E8A-4147-A177-3AD203B41FA5}">
                      <a16:colId xmlns:a16="http://schemas.microsoft.com/office/drawing/2014/main" val="2036095751"/>
                    </a:ext>
                  </a:extLst>
                </a:gridCol>
              </a:tblGrid>
              <a:tr h="7481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fr-FR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PATCH /file.txt</a:t>
                      </a:r>
                    </a:p>
                  </a:txBody>
                  <a:tcPr marL="76200" marR="76200" marT="57150" marB="5715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fr-FR" dirty="0">
                        <a:effectLst/>
                      </a:endParaRP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35676053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Request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Yes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948996867"/>
                  </a:ext>
                </a:extLst>
              </a:tr>
              <a:tr h="1079091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Successful</a:t>
                      </a:r>
                      <a:r>
                        <a:rPr lang="fr-FR" sz="2000" dirty="0">
                          <a:effectLst/>
                        </a:rPr>
                        <a:t> </a:t>
                      </a:r>
                      <a:r>
                        <a:rPr lang="fr-FR" sz="2000" dirty="0" err="1">
                          <a:effectLst/>
                        </a:rPr>
                        <a:t>response</a:t>
                      </a:r>
                      <a:r>
                        <a:rPr lang="fr-FR" sz="2000" dirty="0">
                          <a:effectLst/>
                        </a:rPr>
                        <a:t> has body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803278231"/>
                  </a:ext>
                </a:extLst>
              </a:tr>
              <a:tr h="461818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2" tooltip="Safe: An HTTP method is safe if it doesn't alter the state of the server. In other words, a method is safe if it leads to a read-only operation. Several common HTTP methods are safe: GET, HEAD, or OPTIONS. All safe methods are also idempotent as well as some, but not all, unsafe methods like PUT, or DELETE."/>
                        </a:rPr>
                        <a:t>Safe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252333802"/>
                  </a:ext>
                </a:extLst>
              </a:tr>
              <a:tr h="444909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>
                          <a:effectLst/>
                          <a:hlinkClick r:id="rId3" tooltip="Idempotent: An HTTP method is idempotent if an identical request can be made once or several times in a row with the same effect while leaving the server in the same state. In other words, an idempotent method should not have any side-effects (except for keeping statistics). Implemented correctly, the GET, HEAD, PUT, and DELETE method are idempotent, but not the POST method. All safe methods are also idempotent."/>
                        </a:rPr>
                        <a:t>Idempotent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171454548"/>
                  </a:ext>
                </a:extLst>
              </a:tr>
              <a:tr h="901360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u="none" strike="noStrike" dirty="0" err="1">
                          <a:effectLst/>
                          <a:hlinkClick r:id="rId4" tooltip="Cacheable: A cacheable response is an HTTP response that can be cached, that is stored to be retrieved and used later, saving a new request to the server. Not all HTTP responses can be cached, there are the following constraints for an HTTP response to be cached:"/>
                        </a:rPr>
                        <a:t>Cacheable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3840686392"/>
                  </a:ext>
                </a:extLst>
              </a:tr>
              <a:tr h="712726"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 err="1">
                          <a:effectLst/>
                        </a:rPr>
                        <a:t>Allowed</a:t>
                      </a:r>
                      <a:r>
                        <a:rPr lang="fr-FR" sz="2000" dirty="0">
                          <a:effectLst/>
                        </a:rPr>
                        <a:t> in </a:t>
                      </a:r>
                      <a:r>
                        <a:rPr lang="fr-FR" sz="2000" u="none" strike="noStrike" dirty="0">
                          <a:effectLst/>
                          <a:hlinkClick r:id="rId5"/>
                        </a:rPr>
                        <a:t>HTML </a:t>
                      </a:r>
                      <a:r>
                        <a:rPr lang="fr-FR" sz="2000" u="none" strike="noStrike" dirty="0" err="1">
                          <a:effectLst/>
                          <a:hlinkClick r:id="rId5"/>
                        </a:rPr>
                        <a:t>forms</a:t>
                      </a:r>
                      <a:endParaRPr lang="fr-FR" sz="2000" b="1" dirty="0">
                        <a:effectLst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2000" dirty="0">
                          <a:effectLst/>
                        </a:rPr>
                        <a:t>No</a:t>
                      </a:r>
                    </a:p>
                  </a:txBody>
                  <a:tcPr marL="76200" marR="76200" marT="57150" marB="57150"/>
                </a:tc>
                <a:extLst>
                  <a:ext uri="{0D108BD9-81ED-4DB2-BD59-A6C34878D82A}">
                    <a16:rowId xmlns:a16="http://schemas.microsoft.com/office/drawing/2014/main" val="218969565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7A4420-A2B3-47EE-B3CD-0FA4CF16EB48}"/>
              </a:ext>
            </a:extLst>
          </p:cNvPr>
          <p:cNvSpPr/>
          <p:nvPr/>
        </p:nvSpPr>
        <p:spPr>
          <a:xfrm>
            <a:off x="123825" y="6416930"/>
            <a:ext cx="771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6"/>
              </a:rPr>
              <a:t>https://developer.mozilla.org/fr/docs/Web/HTTP/M%C3%A9thode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16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and </a:t>
            </a:r>
            <a:r>
              <a:rPr lang="fr-FR" dirty="0" err="1"/>
              <a:t>QueryString</a:t>
            </a:r>
            <a:r>
              <a:rPr lang="fr-FR" dirty="0"/>
              <a:t> for </a:t>
            </a:r>
            <a:r>
              <a:rPr lang="fr-FR" dirty="0" err="1"/>
              <a:t>filtering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24128" y="1468619"/>
            <a:ext cx="10860024" cy="522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rgbClr val="0070C0"/>
                </a:solidFill>
              </a:rPr>
              <a:t>HTTP GET </a:t>
            </a:r>
            <a:r>
              <a:rPr lang="fr-FR" sz="3600" dirty="0">
                <a:solidFill>
                  <a:srgbClr val="0070C0"/>
                </a:solidFill>
              </a:rPr>
              <a:t>http://monapi/personnes</a:t>
            </a:r>
            <a:r>
              <a:rPr lang="fr-FR" sz="3600" dirty="0">
                <a:solidFill>
                  <a:srgbClr val="FF0000"/>
                </a:solidFill>
              </a:rPr>
              <a:t>?</a:t>
            </a:r>
            <a:r>
              <a:rPr lang="fr-FR" sz="3600" dirty="0">
                <a:solidFill>
                  <a:srgbClr val="00B050"/>
                </a:solidFill>
              </a:rPr>
              <a:t>nom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ryckewaert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00B050"/>
                </a:solidFill>
              </a:rPr>
              <a:t>age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10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$orderby</a:t>
            </a:r>
            <a:r>
              <a:rPr lang="fr-FR" sz="3600" dirty="0">
                <a:solidFill>
                  <a:srgbClr val="FF0000"/>
                </a:solidFill>
              </a:rPr>
              <a:t>=</a:t>
            </a:r>
            <a:r>
              <a:rPr lang="fr-FR" sz="3600" dirty="0">
                <a:solidFill>
                  <a:srgbClr val="0070C0"/>
                </a:solidFill>
              </a:rPr>
              <a:t>prenom%20desc</a:t>
            </a:r>
            <a:r>
              <a:rPr lang="fr-FR" sz="3600" dirty="0">
                <a:solidFill>
                  <a:srgbClr val="FF0000"/>
                </a:solidFill>
              </a:rPr>
              <a:t>&amp;</a:t>
            </a:r>
            <a:r>
              <a:rPr lang="fr-FR" sz="3600" dirty="0">
                <a:solidFill>
                  <a:srgbClr val="7030A0"/>
                </a:solidFill>
              </a:rPr>
              <a:t>$limit</a:t>
            </a:r>
            <a:r>
              <a:rPr lang="fr-FR" sz="3600" dirty="0">
                <a:solidFill>
                  <a:srgbClr val="0070C0"/>
                </a:solidFill>
              </a:rPr>
              <a:t>=2</a:t>
            </a:r>
            <a:endParaRPr lang="fr-FR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{’’data’’:[{’’id’’:1,’’nom’’: ’’Ryckewaert’’,’’prenom’’:’’Cécile’’,age:10},{’’id’’:99,’’nom’’: 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Ryckewaert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’’, ’’</a:t>
            </a:r>
            <a:r>
              <a:rPr lang="fr-FR" sz="3600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sz="3600" dirty="0">
                <a:solidFill>
                  <a:schemeClr val="accent6">
                    <a:lumMod val="75000"/>
                  </a:schemeClr>
                </a:solidFill>
              </a:rPr>
              <a:t>’’:’’Jean’’, age:55}]}</a:t>
            </a:r>
          </a:p>
        </p:txBody>
      </p:sp>
    </p:spTree>
    <p:extLst>
      <p:ext uri="{BB962C8B-B14F-4D97-AF65-F5344CB8AC3E}">
        <p14:creationId xmlns:p14="http://schemas.microsoft.com/office/powerpoint/2010/main" val="114745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4E877-2AEC-41AA-9FFB-3CBB2D0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and return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05F4E8-170F-482E-A7FD-27CD3E25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7272"/>
            <a:ext cx="5967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br>
              <a:rPr lang="fr-FR" b="1" dirty="0">
                <a:solidFill>
                  <a:srgbClr val="00B050"/>
                </a:solidFill>
              </a:rPr>
            </a:b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{’’data’’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[{’’id’’:1,’’nom’’:’’Ryckewaert’’,’’prenom’’:’’Cécile’’,’’age’’:10},{’’id’’:2,’’nom’’:’’Chervet’’,’’prenom’’:’ ’Guillaume’’, age:35}]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}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6FC0580-EAC3-4A18-B003-66EE48472E4D}"/>
              </a:ext>
            </a:extLst>
          </p:cNvPr>
          <p:cNvSpPr txBox="1">
            <a:spLocks/>
          </p:cNvSpPr>
          <p:nvPr/>
        </p:nvSpPr>
        <p:spPr>
          <a:xfrm>
            <a:off x="205959" y="1667272"/>
            <a:ext cx="557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rgbClr val="0070C0"/>
                </a:solidFill>
              </a:rPr>
              <a:t>HTTP GET </a:t>
            </a:r>
            <a:r>
              <a:rPr lang="fr-FR" dirty="0">
                <a:hlinkClick r:id="rId3"/>
              </a:rPr>
              <a:t>http://monapi/personnes</a:t>
            </a:r>
            <a:endParaRPr lang="fr-FR" dirty="0"/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 CODE 200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Content-Type: application/json; charset=utf-8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[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{’’id’’:1,’’nom’’:’’Ryckewaert’’,’’prenom’’:’’Cécile’’,’’age’’:10},{’’id’’:2,’’nom’’: ’’Chervet’’, ’’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prenom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’’:’’Guillaume’’, age:35}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]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41BB5A-51D7-4ED6-818D-945B6089E09C}"/>
              </a:ext>
            </a:extLst>
          </p:cNvPr>
          <p:cNvCxnSpPr>
            <a:cxnSpLocks/>
          </p:cNvCxnSpPr>
          <p:nvPr/>
        </p:nvCxnSpPr>
        <p:spPr>
          <a:xfrm>
            <a:off x="591978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097F4BD-6783-4C18-9319-B28137A4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15" y="5951935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4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977" y="0"/>
            <a:ext cx="8115297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insert =&gt; POST or PUT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5915023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POST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david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b="1" dirty="0">
                <a:solidFill>
                  <a:srgbClr val="00B050"/>
                </a:solidFill>
              </a:rPr>
            </a:b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dirty="0">
                <a:solidFill>
                  <a:srgbClr val="00B050"/>
                </a:solidFill>
                <a:hlinkClick r:id="rId3"/>
              </a:rPr>
              <a:t>http://monapi/personnes/3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276977" y="1465624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personnes</a:t>
            </a:r>
            <a:r>
              <a:rPr lang="fr-F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 dirty="0">
                <a:solidFill>
                  <a:srgbClr val="0070C0"/>
                </a:solidFill>
                <a:highlight>
                  <a:srgbClr val="00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dirty="0">
                <a:solidFill>
                  <a:srgbClr val="0070C0"/>
                </a:solidFill>
              </a:rPr>
              <a:t> {’’nom’’: ’’</a:t>
            </a:r>
            <a:r>
              <a:rPr lang="fr-FR" dirty="0" err="1">
                <a:solidFill>
                  <a:srgbClr val="0070C0"/>
                </a:solidFill>
              </a:rPr>
              <a:t>charvet</a:t>
            </a:r>
            <a:r>
              <a:rPr lang="fr-FR" dirty="0">
                <a:solidFill>
                  <a:srgbClr val="0070C0"/>
                </a:solidFill>
              </a:rPr>
              <a:t>’’, ’’</a:t>
            </a:r>
            <a:r>
              <a:rPr lang="fr-FR" dirty="0" err="1">
                <a:solidFill>
                  <a:srgbClr val="0070C0"/>
                </a:solidFill>
              </a:rPr>
              <a:t>prenom</a:t>
            </a:r>
            <a:r>
              <a:rPr lang="fr-FR" dirty="0">
                <a:solidFill>
                  <a:srgbClr val="0070C0"/>
                </a:solidFill>
              </a:rPr>
              <a:t>’’:’’</a:t>
            </a:r>
            <a:r>
              <a:rPr lang="fr-FR" dirty="0" err="1">
                <a:solidFill>
                  <a:srgbClr val="0070C0"/>
                </a:solidFill>
              </a:rPr>
              <a:t>william</a:t>
            </a:r>
            <a:r>
              <a:rPr lang="fr-FR" dirty="0">
                <a:solidFill>
                  <a:srgbClr val="0070C0"/>
                </a:solidFill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if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response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body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176960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313" y="0"/>
            <a:ext cx="10729910" cy="1325563"/>
          </a:xfrm>
        </p:spPr>
        <p:txBody>
          <a:bodyPr/>
          <a:lstStyle/>
          <a:p>
            <a:r>
              <a:rPr lang="fr-FR" dirty="0"/>
              <a:t>I </a:t>
            </a:r>
            <a:r>
              <a:rPr lang="fr-FR" dirty="0" err="1"/>
              <a:t>need</a:t>
            </a:r>
            <a:r>
              <a:rPr lang="fr-FR" dirty="0"/>
              <a:t> to update =&gt; PUT or PATCH ?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0977" y="1465625"/>
            <a:ext cx="6096000" cy="567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  <a:p>
            <a:pPr marL="0" indent="0">
              <a:buNone/>
            </a:pP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87704CEE-401C-4530-BF16-AE54E3AA3459}"/>
              </a:ext>
            </a:extLst>
          </p:cNvPr>
          <p:cNvSpPr txBox="1">
            <a:spLocks/>
          </p:cNvSpPr>
          <p:nvPr/>
        </p:nvSpPr>
        <p:spPr>
          <a:xfrm>
            <a:off x="6357937" y="1465625"/>
            <a:ext cx="5915023" cy="5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PUT </a:t>
            </a:r>
            <a:r>
              <a:rPr lang="fr-FR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http://monapi/personnes/1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charvet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’’, 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prenom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’’:’’</a:t>
            </a:r>
            <a:r>
              <a:rPr lang="fr-FR" dirty="0" err="1">
                <a:solidFill>
                  <a:srgbClr val="0070C0"/>
                </a:solidFill>
                <a:highlight>
                  <a:srgbClr val="FFFF00"/>
                </a:highlight>
              </a:rPr>
              <a:t>william</a:t>
            </a:r>
            <a:r>
              <a:rPr lang="fr-FR" dirty="0">
                <a:solidFill>
                  <a:srgbClr val="0070C0"/>
                </a:solidFill>
                <a:highlight>
                  <a:srgbClr val="FFFF00"/>
                </a:highlight>
              </a:rPr>
              <a:t>’’}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9311B2-E205-494A-BED6-F82D1D45F63C}"/>
              </a:ext>
            </a:extLst>
          </p:cNvPr>
          <p:cNvCxnSpPr>
            <a:cxnSpLocks/>
          </p:cNvCxnSpPr>
          <p:nvPr/>
        </p:nvCxnSpPr>
        <p:spPr>
          <a:xfrm>
            <a:off x="6334125" y="1468619"/>
            <a:ext cx="0" cy="4951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9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 for </a:t>
            </a:r>
            <a:r>
              <a:rPr lang="fr-FR" dirty="0" err="1"/>
              <a:t>specifics</a:t>
            </a:r>
            <a:r>
              <a:rPr lang="fr-FR" dirty="0"/>
              <a:t> cases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1552068"/>
            <a:ext cx="10515600" cy="4978210"/>
          </a:xfrm>
        </p:spPr>
        <p:txBody>
          <a:bodyPr>
            <a:normAutofit/>
          </a:bodyPr>
          <a:lstStyle/>
          <a:p>
            <a:r>
              <a:rPr lang="fr-FR" dirty="0">
                <a:latin typeface="Lato"/>
              </a:rPr>
              <a:t>D’après la RFC 2616, POST sert à :</a:t>
            </a:r>
          </a:p>
          <a:p>
            <a:pPr lvl="1"/>
            <a:r>
              <a:rPr lang="fr-FR" dirty="0">
                <a:latin typeface="Lato"/>
              </a:rPr>
              <a:t>annoter des ressources existantes</a:t>
            </a:r>
          </a:p>
          <a:p>
            <a:pPr lvl="1"/>
            <a:r>
              <a:rPr lang="fr-FR" dirty="0">
                <a:latin typeface="Lato"/>
              </a:rPr>
              <a:t>poster un message au sens « forum » du terme</a:t>
            </a:r>
          </a:p>
          <a:p>
            <a:pPr lvl="1"/>
            <a:r>
              <a:rPr lang="fr-FR" dirty="0">
                <a:latin typeface="Lato"/>
              </a:rPr>
              <a:t>envoyer des données à un processus qui saura les prendre en charge</a:t>
            </a:r>
          </a:p>
          <a:p>
            <a:pPr lvl="1"/>
            <a:r>
              <a:rPr lang="fr-FR" dirty="0">
                <a:latin typeface="Lato"/>
              </a:rPr>
              <a:t>ajouter des données dans une base de données</a:t>
            </a:r>
          </a:p>
          <a:p>
            <a:pPr marL="0" indent="0">
              <a:buNone/>
            </a:pPr>
            <a:endParaRPr lang="fr-FR" dirty="0">
              <a:latin typeface="Lato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rgbClr val="0070C0"/>
                </a:solidFill>
              </a:rPr>
              <a:t>HTTP POST </a:t>
            </a:r>
            <a:r>
              <a:rPr lang="fr-FR" sz="3200" dirty="0">
                <a:solidFill>
                  <a:srgbClr val="0070C0"/>
                </a:solidFill>
                <a:hlinkClick r:id="rId2"/>
              </a:rPr>
              <a:t>http://monapi/calculate-fibonacci</a:t>
            </a:r>
            <a:r>
              <a:rPr lang="fr-FR" sz="3200" dirty="0">
                <a:solidFill>
                  <a:srgbClr val="0070C0"/>
                </a:solidFill>
              </a:rPr>
              <a:t> {’’input’’:390} 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Content-Type: application/json; charset=utf-8</a:t>
            </a:r>
            <a:br>
              <a:rPr lang="en-US" sz="3200" dirty="0">
                <a:solidFill>
                  <a:srgbClr val="0070C0"/>
                </a:solidFill>
              </a:rPr>
            </a:b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chemeClr val="accent6">
                    <a:lumMod val="75000"/>
                  </a:schemeClr>
                </a:solidFill>
              </a:rPr>
              <a:t>HTTP CODE 200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{‘’result’’:10029}</a:t>
            </a:r>
            <a:endParaRPr lang="fr-FR" sz="3200" dirty="0">
              <a:latin typeface="Lato"/>
            </a:endParaRPr>
          </a:p>
          <a:p>
            <a:pPr lvl="1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A093F-E45E-4BDE-A10A-9C285854F6ED}"/>
              </a:ext>
            </a:extLst>
          </p:cNvPr>
          <p:cNvSpPr/>
          <p:nvPr/>
        </p:nvSpPr>
        <p:spPr>
          <a:xfrm>
            <a:off x="0" y="6530278"/>
            <a:ext cx="356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https://www.ietf.org/rfc/rfc2616.txt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546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964" y="-244869"/>
            <a:ext cx="10515600" cy="1325563"/>
          </a:xfrm>
        </p:spPr>
        <p:txBody>
          <a:bodyPr/>
          <a:lstStyle/>
          <a:p>
            <a:r>
              <a:rPr lang="fr-FR" dirty="0"/>
              <a:t>Comment uploader une image, vidéo?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934200" y="59145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0" i="0" dirty="0">
              <a:effectLst/>
              <a:latin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53E7C-BC0E-4A9C-9218-92F218372B8A}"/>
              </a:ext>
            </a:extLst>
          </p:cNvPr>
          <p:cNvSpPr/>
          <p:nvPr/>
        </p:nvSpPr>
        <p:spPr>
          <a:xfrm>
            <a:off x="0" y="6060074"/>
            <a:ext cx="28098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https://tools.ietf.org/html/rfc2388</a:t>
            </a:r>
            <a:br>
              <a:rPr lang="fr-FR" sz="1000" dirty="0"/>
            </a:br>
            <a:r>
              <a:rPr lang="fr-FR" sz="1000" dirty="0">
                <a:hlinkClick r:id="rId3"/>
              </a:rPr>
              <a:t>https://stackoverflow.com/questions/1342506/why-is-form-enctype-multipart-form-data-required-when-uploading-a-file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724C77-DEE6-4BDF-B933-74794C6F36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6" r="8499" b="5924"/>
          <a:stretch/>
        </p:blipFill>
        <p:spPr>
          <a:xfrm>
            <a:off x="2014682" y="2131181"/>
            <a:ext cx="8144163" cy="3590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86463E-EF57-4EF9-8CBB-0F0B879EF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9" b="14150"/>
          <a:stretch/>
        </p:blipFill>
        <p:spPr>
          <a:xfrm>
            <a:off x="2291394" y="798613"/>
            <a:ext cx="7609212" cy="12099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170E9F-DD02-4404-A7CF-CA923A017862}"/>
              </a:ext>
            </a:extLst>
          </p:cNvPr>
          <p:cNvSpPr/>
          <p:nvPr/>
        </p:nvSpPr>
        <p:spPr>
          <a:xfrm>
            <a:off x="3043454" y="5912601"/>
            <a:ext cx="608662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HTTP CODE 201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fr-FR" sz="2000" b="1" dirty="0">
                <a:solidFill>
                  <a:srgbClr val="00B050"/>
                </a:solidFill>
              </a:rPr>
            </a:b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Location: </a:t>
            </a:r>
            <a:r>
              <a:rPr lang="fr-FR" sz="2000" dirty="0">
                <a:solidFill>
                  <a:srgbClr val="00B050"/>
                </a:solidFill>
                <a:hlinkClick r:id="rId6"/>
              </a:rPr>
              <a:t>http://monapi/home/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uploadFiles/test.txt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A5A1F-5024-4608-A0FA-2B65620D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0" y="-81532"/>
            <a:ext cx="12163420" cy="1325563"/>
          </a:xfrm>
        </p:spPr>
        <p:txBody>
          <a:bodyPr>
            <a:normAutofit/>
          </a:bodyPr>
          <a:lstStyle/>
          <a:p>
            <a:r>
              <a:rPr lang="fr-FR" dirty="0"/>
              <a:t>PATCH permet une mise à jour partielle des données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2593197-4107-4F03-BF53-CF6FCA80D6D3}"/>
              </a:ext>
            </a:extLst>
          </p:cNvPr>
          <p:cNvSpPr txBox="1">
            <a:spLocks/>
          </p:cNvSpPr>
          <p:nvPr/>
        </p:nvSpPr>
        <p:spPr>
          <a:xfrm>
            <a:off x="2924181" y="2740214"/>
            <a:ext cx="65038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0070C0"/>
                </a:solidFill>
              </a:rPr>
              <a:t>HTTP PATCH </a:t>
            </a:r>
            <a:r>
              <a:rPr lang="fr-FR" dirty="0">
                <a:hlinkClick r:id="rId2"/>
              </a:rPr>
              <a:t>http://monapi/personnes/1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{’’nom’’: ’’</a:t>
            </a:r>
            <a:r>
              <a:rPr lang="fr-FR" dirty="0" err="1">
                <a:solidFill>
                  <a:srgbClr val="0070C0"/>
                </a:solidFill>
              </a:rPr>
              <a:t>delahousse</a:t>
            </a:r>
            <a:r>
              <a:rPr lang="fr-FR" dirty="0">
                <a:solidFill>
                  <a:srgbClr val="0070C0"/>
                </a:solidFill>
              </a:rPr>
              <a:t>’’}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Content-Type: application/json; charset=utf-8</a:t>
            </a:r>
          </a:p>
          <a:p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A8E4B-BA62-482B-A45F-C5C32183C235}"/>
              </a:ext>
            </a:extLst>
          </p:cNvPr>
          <p:cNvSpPr/>
          <p:nvPr/>
        </p:nvSpPr>
        <p:spPr>
          <a:xfrm>
            <a:off x="54738" y="2833680"/>
            <a:ext cx="25130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Original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"chervet",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  <a:p>
            <a:endParaRPr lang="fr-FR" sz="2800" dirty="0"/>
          </a:p>
          <a:p>
            <a:r>
              <a:rPr lang="fr-FR" sz="2800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2CB085-92AE-4919-90B8-BE0F2D79B389}"/>
              </a:ext>
            </a:extLst>
          </p:cNvPr>
          <p:cNvSpPr/>
          <p:nvPr/>
        </p:nvSpPr>
        <p:spPr>
          <a:xfrm>
            <a:off x="9663457" y="2787097"/>
            <a:ext cx="26952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/>
              <a:t>Final state</a:t>
            </a:r>
          </a:p>
          <a:p>
            <a:endParaRPr lang="fr-FR" sz="2800" dirty="0"/>
          </a:p>
          <a:p>
            <a:r>
              <a:rPr lang="fr-FR" dirty="0"/>
              <a:t>{</a:t>
            </a:r>
          </a:p>
          <a:p>
            <a:r>
              <a:rPr lang="fr-FR" dirty="0"/>
              <a:t>  "nom": "</a:t>
            </a:r>
            <a:r>
              <a:rPr lang="fr-FR" dirty="0" err="1"/>
              <a:t>delahousse</a:t>
            </a:r>
            <a:r>
              <a:rPr lang="fr-FR" dirty="0"/>
              <a:t>",</a:t>
            </a:r>
          </a:p>
          <a:p>
            <a:r>
              <a:rPr lang="fr-FR" dirty="0"/>
              <a:t>  "</a:t>
            </a:r>
            <a:r>
              <a:rPr lang="fr-FR" dirty="0" err="1"/>
              <a:t>prenom</a:t>
            </a:r>
            <a:r>
              <a:rPr lang="fr-FR" dirty="0"/>
              <a:t>": "guillaume"</a:t>
            </a:r>
          </a:p>
          <a:p>
            <a:r>
              <a:rPr lang="fr-FR" dirty="0"/>
              <a:t>}</a:t>
            </a:r>
          </a:p>
        </p:txBody>
      </p:sp>
      <p:pic>
        <p:nvPicPr>
          <p:cNvPr id="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19BC4F26-78CE-43FC-AE2E-B1ECAC65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890588" y="1523299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7891D36C-FFC0-4F45-BC74-C098E4126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709" y="1561928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DF1A2278-FFFA-46A6-8ABC-3552035D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686929" y="1542960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939868-2203-43D4-BA41-90E22707F4EB}"/>
              </a:ext>
            </a:extLst>
          </p:cNvPr>
          <p:cNvCxnSpPr>
            <a:cxnSpLocks/>
          </p:cNvCxnSpPr>
          <p:nvPr/>
        </p:nvCxnSpPr>
        <p:spPr>
          <a:xfrm>
            <a:off x="9461448" y="1561928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21A2796-700A-43FE-8D71-ACCD40055546}"/>
              </a:ext>
            </a:extLst>
          </p:cNvPr>
          <p:cNvCxnSpPr>
            <a:cxnSpLocks/>
          </p:cNvCxnSpPr>
          <p:nvPr/>
        </p:nvCxnSpPr>
        <p:spPr>
          <a:xfrm>
            <a:off x="2584497" y="1719874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A98A970-551A-43D4-A744-04D4B5F848E5}"/>
              </a:ext>
            </a:extLst>
          </p:cNvPr>
          <p:cNvCxnSpPr>
            <a:cxnSpLocks/>
          </p:cNvCxnSpPr>
          <p:nvPr/>
        </p:nvCxnSpPr>
        <p:spPr>
          <a:xfrm flipH="1">
            <a:off x="2324864" y="4229340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1787034-35F7-4DDC-82C8-7FC202F3FD75}"/>
              </a:ext>
            </a:extLst>
          </p:cNvPr>
          <p:cNvCxnSpPr>
            <a:cxnSpLocks/>
          </p:cNvCxnSpPr>
          <p:nvPr/>
        </p:nvCxnSpPr>
        <p:spPr>
          <a:xfrm flipH="1">
            <a:off x="9120621" y="4215292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EAEE3E5-9884-42A5-B63A-E4F7CB96FBC8}"/>
              </a:ext>
            </a:extLst>
          </p:cNvPr>
          <p:cNvCxnSpPr>
            <a:cxnSpLocks/>
          </p:cNvCxnSpPr>
          <p:nvPr/>
        </p:nvCxnSpPr>
        <p:spPr>
          <a:xfrm>
            <a:off x="9269457" y="7626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2C47F48-E096-4912-87AD-6F4AFB748C98}"/>
              </a:ext>
            </a:extLst>
          </p:cNvPr>
          <p:cNvCxnSpPr>
            <a:cxnSpLocks/>
          </p:cNvCxnSpPr>
          <p:nvPr/>
        </p:nvCxnSpPr>
        <p:spPr>
          <a:xfrm>
            <a:off x="2253888" y="792103"/>
            <a:ext cx="0" cy="495141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71EFAFA-684C-4149-B4E8-3A7D882A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27" y="-199485"/>
            <a:ext cx="10515600" cy="1325563"/>
          </a:xfrm>
        </p:spPr>
        <p:txBody>
          <a:bodyPr/>
          <a:lstStyle/>
          <a:p>
            <a:r>
              <a:rPr lang="fr-FR" dirty="0"/>
              <a:t>PATCH standard JSON Patch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149B8-45CB-4DAF-A801-4183A331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186" y="1468619"/>
            <a:ext cx="6743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0070C0"/>
                </a:solidFill>
              </a:rPr>
              <a:t>HTTP PATCH </a:t>
            </a:r>
            <a:r>
              <a:rPr lang="fr-FR" sz="2400" dirty="0">
                <a:hlinkClick r:id="rId2"/>
              </a:rPr>
              <a:t>http://monapi/personnes/1</a:t>
            </a:r>
            <a:r>
              <a:rPr lang="fr-FR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"replace", "path": "/</a:t>
            </a:r>
            <a:r>
              <a:rPr lang="en-US" sz="2400" dirty="0" err="1">
                <a:solidFill>
                  <a:srgbClr val="0070C0"/>
                </a:solidFill>
              </a:rPr>
              <a:t>baz</a:t>
            </a:r>
            <a:r>
              <a:rPr lang="en-US" sz="2400" dirty="0">
                <a:solidFill>
                  <a:srgbClr val="0070C0"/>
                </a:solidFill>
              </a:rPr>
              <a:t>", "value": "boo"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"add", "path": "/hello", "value": ["world"] },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  { "op": "remove", "path": "/foo"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]</a:t>
            </a: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Content-Type: application/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</a:rPr>
              <a:t>json-patch+json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; charset=utf-8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HTTP CODE 204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// no content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B464E-832F-4286-B98E-2D3C1DBC50E3}"/>
              </a:ext>
            </a:extLst>
          </p:cNvPr>
          <p:cNvSpPr/>
          <p:nvPr/>
        </p:nvSpPr>
        <p:spPr>
          <a:xfrm>
            <a:off x="19050" y="6151547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hlinkClick r:id="rId3"/>
              </a:rPr>
              <a:t>https://tools.ietf.org/html/rfc6902</a:t>
            </a:r>
            <a:br>
              <a:rPr lang="fr-FR" sz="2000" dirty="0"/>
            </a:br>
            <a:r>
              <a:rPr lang="fr-FR" sz="2000" dirty="0">
                <a:hlinkClick r:id="rId4"/>
              </a:rPr>
              <a:t>http://jsonpatch.com</a:t>
            </a:r>
            <a:endParaRPr lang="fr-FR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74711-65B9-493E-91C1-F7FD79C7BBF4}"/>
              </a:ext>
            </a:extLst>
          </p:cNvPr>
          <p:cNvSpPr/>
          <p:nvPr/>
        </p:nvSpPr>
        <p:spPr>
          <a:xfrm>
            <a:off x="0" y="2136572"/>
            <a:ext cx="1924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Original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qux</a:t>
            </a:r>
            <a:r>
              <a:rPr lang="fr-FR" sz="2400" dirty="0"/>
              <a:t>",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foo</a:t>
            </a:r>
            <a:r>
              <a:rPr lang="fr-FR" sz="2400" dirty="0"/>
              <a:t>": "bar"</a:t>
            </a:r>
          </a:p>
          <a:p>
            <a:r>
              <a:rPr lang="fr-FR" sz="2400" dirty="0"/>
              <a:t>}</a:t>
            </a:r>
          </a:p>
          <a:p>
            <a:endParaRPr lang="fr-FR" sz="2400" dirty="0"/>
          </a:p>
          <a:p>
            <a:r>
              <a:rPr lang="fr-FR" sz="2400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E6CA3-0E69-4391-9A5F-21107B21B1F5}"/>
              </a:ext>
            </a:extLst>
          </p:cNvPr>
          <p:cNvSpPr/>
          <p:nvPr/>
        </p:nvSpPr>
        <p:spPr>
          <a:xfrm>
            <a:off x="9489730" y="2084147"/>
            <a:ext cx="2724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/>
              <a:t>Final state</a:t>
            </a:r>
          </a:p>
          <a:p>
            <a:endParaRPr lang="fr-FR" sz="2400" dirty="0"/>
          </a:p>
          <a:p>
            <a:r>
              <a:rPr lang="fr-FR" sz="2400" dirty="0"/>
              <a:t>{</a:t>
            </a:r>
          </a:p>
          <a:p>
            <a:r>
              <a:rPr lang="fr-FR" sz="2400" dirty="0"/>
              <a:t>  "</a:t>
            </a:r>
            <a:r>
              <a:rPr lang="fr-FR" sz="2400" dirty="0" err="1"/>
              <a:t>baz</a:t>
            </a:r>
            <a:r>
              <a:rPr lang="fr-FR" sz="2400" dirty="0"/>
              <a:t>": "</a:t>
            </a:r>
            <a:r>
              <a:rPr lang="fr-FR" sz="2400" dirty="0" err="1"/>
              <a:t>boo</a:t>
            </a:r>
            <a:r>
              <a:rPr lang="fr-FR" sz="2400" dirty="0"/>
              <a:t>",</a:t>
            </a:r>
          </a:p>
          <a:p>
            <a:r>
              <a:rPr lang="fr-FR" sz="2400" dirty="0"/>
              <a:t>  "hello": ["world"]</a:t>
            </a:r>
          </a:p>
          <a:p>
            <a:r>
              <a:rPr lang="fr-FR" sz="2400" dirty="0"/>
              <a:t>}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B9516D4-4707-40DF-8E0C-1D1746C40629}"/>
              </a:ext>
            </a:extLst>
          </p:cNvPr>
          <p:cNvCxnSpPr>
            <a:cxnSpLocks/>
          </p:cNvCxnSpPr>
          <p:nvPr/>
        </p:nvCxnSpPr>
        <p:spPr>
          <a:xfrm flipH="1">
            <a:off x="1997790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E8ED4B1-D7BE-4A9C-BC61-25217B02DB40}"/>
              </a:ext>
            </a:extLst>
          </p:cNvPr>
          <p:cNvCxnSpPr>
            <a:cxnSpLocks/>
          </p:cNvCxnSpPr>
          <p:nvPr/>
        </p:nvCxnSpPr>
        <p:spPr>
          <a:xfrm flipH="1">
            <a:off x="9049185" y="3564723"/>
            <a:ext cx="509434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E379835-321D-4A3C-8D85-66175C1ED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08559" y="74172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8A5BCEC9-3211-49F5-B0B4-373639E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77" y="761821"/>
            <a:ext cx="542492" cy="5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D31239E-D49A-4E1B-8DCD-EEFD0AD41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0551405" y="753607"/>
            <a:ext cx="356466" cy="5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8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1B0E9-80EC-425E-8E4F-554E506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BD14B00-2374-492C-941C-7A17FE1F8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39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63DCC83-2A24-48A2-B896-FAC524F6639A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18680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sous forme de catalogue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-113146" y="6517230"/>
            <a:ext cx="10515600" cy="34077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dirty="0">
                <a:hlinkClick r:id="rId2"/>
              </a:rPr>
              <a:t>http://blog.nicolashachet.com/niveaux/confirme/larchitecture-rest-expliquee-en-5-regles/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0637D-C53D-403B-8AB4-D8BC2947B662}"/>
              </a:ext>
            </a:extLst>
          </p:cNvPr>
          <p:cNvSpPr/>
          <p:nvPr/>
        </p:nvSpPr>
        <p:spPr>
          <a:xfrm>
            <a:off x="360217" y="1706710"/>
            <a:ext cx="118317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/1568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commentaire pour un livre</a:t>
            </a: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7030A0"/>
                </a:solidFill>
              </a:rPr>
              <a:t>comments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commentaires pour 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/</a:t>
            </a:r>
            <a:r>
              <a:rPr lang="fr-FR" sz="2800" dirty="0">
                <a:solidFill>
                  <a:srgbClr val="0070C0"/>
                </a:solidFill>
              </a:rPr>
              <a:t>87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un livre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fr-FR" sz="2800" dirty="0"/>
            </a:br>
            <a:r>
              <a:rPr lang="fr-FR" sz="2800" dirty="0"/>
              <a:t>http://api.example.com/</a:t>
            </a:r>
            <a:r>
              <a:rPr lang="fr-FR" sz="2800" dirty="0">
                <a:solidFill>
                  <a:srgbClr val="00B050"/>
                </a:solidFill>
              </a:rPr>
              <a:t>books</a:t>
            </a:r>
            <a:r>
              <a:rPr lang="fr-FR" sz="2800" dirty="0"/>
              <a:t> 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 tous les livres</a:t>
            </a:r>
            <a:endParaRPr lang="fr-FR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80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livres</a:t>
            </a: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livre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tous les commentaires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1558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=&gt; 1 commentaire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D8880067-8567-4865-9CAC-3DF7D2811CEC}"/>
              </a:ext>
            </a:extLst>
          </p:cNvPr>
          <p:cNvSpPr txBox="1">
            <a:spLocks/>
          </p:cNvSpPr>
          <p:nvPr/>
        </p:nvSpPr>
        <p:spPr>
          <a:xfrm>
            <a:off x="838200" y="6198142"/>
            <a:ext cx="10515600" cy="340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D’après Yann </a:t>
            </a:r>
            <a:r>
              <a:rPr lang="fr-FR" dirty="0" err="1"/>
              <a:t>Crumeyrolles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4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D5A7B2-946F-4A25-A91B-C2C04A01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291" y="1363663"/>
            <a:ext cx="6638925" cy="50617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‘’</a:t>
            </a:r>
            <a:r>
              <a:rPr lang="fr-FR" dirty="0" err="1">
                <a:solidFill>
                  <a:srgbClr val="0070C0"/>
                </a:solidFill>
              </a:rPr>
              <a:t>title</a:t>
            </a:r>
            <a:r>
              <a:rPr lang="fr-FR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comments</a:t>
            </a:r>
            <a:r>
              <a:rPr lang="fr-FR" dirty="0">
                <a:solidFill>
                  <a:srgbClr val="FF0000"/>
                </a:solidFill>
              </a:rPr>
              <a:t>?</a:t>
            </a:r>
            <a:r>
              <a:rPr lang="fr-FR" dirty="0">
                <a:solidFill>
                  <a:srgbClr val="00B050"/>
                </a:solidFill>
              </a:rPr>
              <a:t>referenceId</a:t>
            </a:r>
            <a:r>
              <a:rPr lang="fr-FR" dirty="0">
                <a:solidFill>
                  <a:srgbClr val="FF0000"/>
                </a:solidFill>
              </a:rPr>
              <a:t>=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{‘’</a:t>
            </a:r>
            <a:r>
              <a:rPr lang="fr-FR" dirty="0" err="1">
                <a:solidFill>
                  <a:srgbClr val="0070C0"/>
                </a:solidFill>
              </a:rPr>
              <a:t>comments</a:t>
            </a:r>
            <a:r>
              <a:rPr lang="fr-FR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</a:t>
            </a:r>
            <a:r>
              <a:rPr lang="fr-FR" dirty="0" err="1">
                <a:solidFill>
                  <a:srgbClr val="0070C0"/>
                </a:solidFill>
              </a:rPr>
              <a:t>userId</a:t>
            </a:r>
            <a:r>
              <a:rPr lang="fr-FR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None/>
            </a:pPr>
            <a:r>
              <a:rPr lang="fr-FR" dirty="0">
                <a:solidFill>
                  <a:srgbClr val="0070C0"/>
                </a:solidFill>
              </a:rPr>
              <a:t>   }]}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052FC7-0913-49AC-8E7F-37363DAF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0" y="6061115"/>
            <a:ext cx="1119187" cy="83939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428625" y="1355726"/>
            <a:ext cx="546258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 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D97973-19EF-436A-93DC-D87EA61D9F3E}"/>
              </a:ext>
            </a:extLst>
          </p:cNvPr>
          <p:cNvCxnSpPr>
            <a:cxnSpLocks/>
          </p:cNvCxnSpPr>
          <p:nvPr/>
        </p:nvCxnSpPr>
        <p:spPr>
          <a:xfrm>
            <a:off x="5205407" y="1157288"/>
            <a:ext cx="0" cy="561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0732" y="6045959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8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fonctionnelles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1619250" y="1383706"/>
            <a:ext cx="8401049" cy="5054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http://api.example.com/</a:t>
            </a:r>
            <a:r>
              <a:rPr lang="fr-FR" sz="2400" dirty="0">
                <a:solidFill>
                  <a:srgbClr val="00B050"/>
                </a:solidFill>
              </a:rPr>
              <a:t>books</a:t>
            </a:r>
            <a:r>
              <a:rPr lang="fr-FR" sz="2400" dirty="0"/>
              <a:t>/</a:t>
            </a:r>
            <a:r>
              <a:rPr lang="fr-FR" sz="2400" dirty="0">
                <a:solidFill>
                  <a:srgbClr val="0070C0"/>
                </a:solidFill>
              </a:rPr>
              <a:t>87</a:t>
            </a:r>
            <a:r>
              <a:rPr lang="fr-FR" sz="2400" dirty="0">
                <a:solidFill>
                  <a:srgbClr val="FF0000"/>
                </a:solidFill>
              </a:rPr>
              <a:t>?</a:t>
            </a:r>
            <a:r>
              <a:rPr lang="fr-FR" sz="2400" dirty="0">
                <a:solidFill>
                  <a:srgbClr val="00B050"/>
                </a:solidFill>
              </a:rPr>
              <a:t>includes</a:t>
            </a:r>
            <a:r>
              <a:rPr lang="fr-FR" sz="2400" dirty="0">
                <a:solidFill>
                  <a:srgbClr val="FF0000"/>
                </a:solidFill>
              </a:rPr>
              <a:t>=</a:t>
            </a:r>
            <a:r>
              <a:rPr lang="fr-FR" sz="2400" dirty="0">
                <a:solidFill>
                  <a:srgbClr val="0070C0"/>
                </a:solidFill>
              </a:rPr>
              <a:t>comments,reviews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title</a:t>
            </a:r>
            <a:r>
              <a:rPr lang="fr-FR" sz="24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‘’</a:t>
            </a:r>
            <a:r>
              <a:rPr lang="fr-FR" sz="2400" dirty="0" err="1">
                <a:solidFill>
                  <a:srgbClr val="0070C0"/>
                </a:solidFill>
              </a:rPr>
              <a:t>comments</a:t>
            </a:r>
            <a:r>
              <a:rPr lang="fr-FR" sz="2400" dirty="0">
                <a:solidFill>
                  <a:srgbClr val="0070C0"/>
                </a:solidFill>
              </a:rPr>
              <a:t>’’:[{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‘’id’’: 1558,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</a:t>
            </a:r>
            <a:r>
              <a:rPr lang="fr-FR" sz="2400" dirty="0" err="1">
                <a:solidFill>
                  <a:srgbClr val="0070C0"/>
                </a:solidFill>
              </a:rPr>
              <a:t>userId</a:t>
            </a:r>
            <a:r>
              <a:rPr lang="fr-FR" sz="2400" dirty="0">
                <a:solidFill>
                  <a:srgbClr val="0070C0"/>
                </a:solidFill>
              </a:rPr>
              <a:t>’’: 1,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   ‘’comment’’: ’’super livre!‘’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   }],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70C0"/>
                </a:solidFill>
              </a:rPr>
              <a:t> ‘’</a:t>
            </a:r>
            <a:r>
              <a:rPr lang="fr-FR" sz="2400" dirty="0" err="1">
                <a:solidFill>
                  <a:srgbClr val="0070C0"/>
                </a:solidFill>
              </a:rPr>
              <a:t>reviews</a:t>
            </a:r>
            <a:r>
              <a:rPr lang="fr-FR" sz="2400" dirty="0">
                <a:solidFill>
                  <a:srgbClr val="0070C0"/>
                </a:solidFill>
              </a:rPr>
              <a:t>’’:[]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6356" y="5688212"/>
            <a:ext cx="1559718" cy="11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E6BF3C3-5768-4F66-A6C5-B9EE166DC764}"/>
              </a:ext>
            </a:extLst>
          </p:cNvPr>
          <p:cNvSpPr txBox="1">
            <a:spLocks/>
          </p:cNvSpPr>
          <p:nvPr/>
        </p:nvSpPr>
        <p:spPr>
          <a:xfrm>
            <a:off x="935690" y="1719464"/>
            <a:ext cx="992505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chaussettes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FF0000"/>
                </a:solidFill>
              </a:rPr>
              <a:t>?</a:t>
            </a:r>
            <a:r>
              <a:rPr lang="fr-FR" sz="3200" dirty="0">
                <a:solidFill>
                  <a:srgbClr val="00B050"/>
                </a:solidFill>
              </a:rPr>
              <a:t>fields</a:t>
            </a:r>
            <a:r>
              <a:rPr lang="fr-FR" sz="3200" dirty="0">
                <a:solidFill>
                  <a:srgbClr val="FF0000"/>
                </a:solidFill>
              </a:rPr>
              <a:t>=</a:t>
            </a:r>
            <a:r>
              <a:rPr lang="fr-FR" sz="3200" dirty="0">
                <a:solidFill>
                  <a:srgbClr val="0070C0"/>
                </a:solidFill>
              </a:rPr>
              <a:t>title,price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‘’id’’: 87,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   ‘’</a:t>
            </a:r>
            <a:r>
              <a:rPr lang="fr-FR" sz="3200" dirty="0" err="1">
                <a:solidFill>
                  <a:srgbClr val="0070C0"/>
                </a:solidFill>
              </a:rPr>
              <a:t>title</a:t>
            </a:r>
            <a:r>
              <a:rPr lang="fr-FR" sz="3200" dirty="0">
                <a:solidFill>
                  <a:srgbClr val="0070C0"/>
                </a:solidFill>
              </a:rPr>
              <a:t>’’: ’’Le code et les Fractales‘’,</a:t>
            </a:r>
          </a:p>
          <a:p>
            <a:pPr marL="0" indent="0">
              <a:buNone/>
            </a:pPr>
            <a:r>
              <a:rPr lang="fr-FR" sz="3200" dirty="0">
                <a:solidFill>
                  <a:srgbClr val="0070C0"/>
                </a:solidFill>
              </a:rPr>
              <a:t>   ‘‘</a:t>
            </a:r>
            <a:r>
              <a:rPr lang="fr-FR" sz="3200" dirty="0" err="1">
                <a:solidFill>
                  <a:srgbClr val="0070C0"/>
                </a:solidFill>
              </a:rPr>
              <a:t>price</a:t>
            </a:r>
            <a:r>
              <a:rPr lang="fr-FR" sz="3200" dirty="0">
                <a:solidFill>
                  <a:srgbClr val="0070C0"/>
                </a:solidFill>
              </a:rPr>
              <a:t>’’: 3.12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dirty="0">
                <a:solidFill>
                  <a:srgbClr val="0070C0"/>
                </a:solidFill>
              </a:rPr>
              <a:t>}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06939E-6421-4614-9B9F-DB02380AE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12480" y="5187968"/>
            <a:ext cx="2035969" cy="1526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4A27BF-30E0-4175-8D9E-F33E104CC892}"/>
              </a:ext>
            </a:extLst>
          </p:cNvPr>
          <p:cNvSpPr/>
          <p:nvPr/>
        </p:nvSpPr>
        <p:spPr>
          <a:xfrm>
            <a:off x="7047004" y="5707064"/>
            <a:ext cx="381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Réponses partielles</a:t>
            </a:r>
          </a:p>
        </p:txBody>
      </p:sp>
    </p:spTree>
    <p:extLst>
      <p:ext uri="{BB962C8B-B14F-4D97-AF65-F5344CB8AC3E}">
        <p14:creationId xmlns:p14="http://schemas.microsoft.com/office/powerpoint/2010/main" val="1742097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B0673-4993-4718-94A3-FFEE5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2050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F130EE8A-1A75-4BD6-925D-522C48EE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b="18390"/>
          <a:stretch/>
        </p:blipFill>
        <p:spPr bwMode="auto">
          <a:xfrm>
            <a:off x="-123830" y="1722477"/>
            <a:ext cx="5948362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25F489-0817-445A-BC1A-7DC80A82B1B6}"/>
              </a:ext>
            </a:extLst>
          </p:cNvPr>
          <p:cNvSpPr/>
          <p:nvPr/>
        </p:nvSpPr>
        <p:spPr>
          <a:xfrm>
            <a:off x="0" y="6407167"/>
            <a:ext cx="10158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https://www.guillaume-chervet.fr/articles/item/716f289e-a43e-4649-a83a-b2bc9f33c62c/organisation-du-code-visibilite-et-immuabilite</a:t>
            </a:r>
            <a:endParaRPr lang="fr-FR" sz="1400" dirty="0"/>
          </a:p>
        </p:txBody>
      </p:sp>
      <p:pic>
        <p:nvPicPr>
          <p:cNvPr id="6" name="Picture 2" descr="https://www.guillaume-chervet.fr/api/file/get/227aefdb-a2b9-4c27-98d9-2f0db43f99ca/692e0c31-6db4-4a9e-b391-475867a43eb8/ImageUploaded/choose-your-architecturepng.png">
            <a:extLst>
              <a:ext uri="{FF2B5EF4-FFF2-40B4-BE49-F238E27FC236}">
                <a16:creationId xmlns:a16="http://schemas.microsoft.com/office/drawing/2014/main" id="{7287216C-E62D-4B90-9507-C5D9CEEB4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84" b="18390"/>
          <a:stretch/>
        </p:blipFill>
        <p:spPr bwMode="auto">
          <a:xfrm>
            <a:off x="6096000" y="1722477"/>
            <a:ext cx="6219825" cy="4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3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90F86-1AA1-4272-A540-585E317A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26" name="Picture 2" descr="RÃ©sultat de recherche d'images pour &quot;image recyclage&quot;">
            <a:extLst>
              <a:ext uri="{FF2B5EF4-FFF2-40B4-BE49-F238E27FC236}">
                <a16:creationId xmlns:a16="http://schemas.microsoft.com/office/drawing/2014/main" id="{626BCEA8-0D35-48DB-AB7E-7C44DE97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1468619"/>
            <a:ext cx="4883150" cy="47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61FCBA-EEF8-48DA-A053-DC28113569CF}"/>
              </a:ext>
            </a:extLst>
          </p:cNvPr>
          <p:cNvSpPr/>
          <p:nvPr/>
        </p:nvSpPr>
        <p:spPr>
          <a:xfrm>
            <a:off x="418233" y="6345612"/>
            <a:ext cx="598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https://www.hengel.com/fr/recyclage-des-dechets-deee.html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A24AD1-F084-4349-BDB0-4A7050AC4281}"/>
              </a:ext>
            </a:extLst>
          </p:cNvPr>
          <p:cNvSpPr txBox="1"/>
          <p:nvPr/>
        </p:nvSpPr>
        <p:spPr>
          <a:xfrm>
            <a:off x="8423275" y="3596901"/>
            <a:ext cx="3011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Amélioration Continue</a:t>
            </a:r>
          </a:p>
        </p:txBody>
      </p:sp>
    </p:spTree>
    <p:extLst>
      <p:ext uri="{BB962C8B-B14F-4D97-AF65-F5344CB8AC3E}">
        <p14:creationId xmlns:p14="http://schemas.microsoft.com/office/powerpoint/2010/main" val="2876545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9404118-7403-4554-8FEB-11B12B3F8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75F3A3-36D9-433D-B4CD-C3E4C0D9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Modéliser vos API </a:t>
            </a:r>
            <a:r>
              <a:rPr lang="fr-F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88034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09EE4-C3E2-46BE-AC3E-51115B57B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392949"/>
              </p:ext>
            </p:extLst>
          </p:nvPr>
        </p:nvGraphicFramePr>
        <p:xfrm>
          <a:off x="1833046" y="3205727"/>
          <a:ext cx="8582542" cy="3149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271">
                  <a:extLst>
                    <a:ext uri="{9D8B030D-6E8A-4147-A177-3AD203B41FA5}">
                      <a16:colId xmlns:a16="http://schemas.microsoft.com/office/drawing/2014/main" val="4210897886"/>
                    </a:ext>
                  </a:extLst>
                </a:gridCol>
                <a:gridCol w="4291271">
                  <a:extLst>
                    <a:ext uri="{9D8B030D-6E8A-4147-A177-3AD203B41FA5}">
                      <a16:colId xmlns:a16="http://schemas.microsoft.com/office/drawing/2014/main" val="3305105285"/>
                    </a:ext>
                  </a:extLst>
                </a:gridCol>
              </a:tblGrid>
              <a:tr h="647625"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Temps d’itération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393135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Interface Graphique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Rapide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457780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(monolithe)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Moyen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38403"/>
                  </a:ext>
                </a:extLst>
              </a:tr>
              <a:tr h="519132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/>
                        <a:t>Database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80475"/>
                  </a:ext>
                </a:extLst>
              </a:tr>
              <a:tr h="57065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Code Serveur (micro-service)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Extrêmement long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02569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D6F9A9-D7E5-40FF-8961-6DA089DB2A74}"/>
              </a:ext>
            </a:extLst>
          </p:cNvPr>
          <p:cNvSpPr/>
          <p:nvPr/>
        </p:nvSpPr>
        <p:spPr>
          <a:xfrm>
            <a:off x="229059" y="1446737"/>
            <a:ext cx="115650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rgbClr val="7030A0"/>
                </a:solidFill>
              </a:rPr>
              <a:t>Pour réaliser un découpage en domaine fonctionnelle, </a:t>
            </a:r>
          </a:p>
          <a:p>
            <a:pPr algn="ctr"/>
            <a:r>
              <a:rPr lang="fr-FR" sz="4000" dirty="0">
                <a:solidFill>
                  <a:srgbClr val="7030A0"/>
                </a:solidFill>
              </a:rPr>
              <a:t>il faut itérer sur le besoin</a:t>
            </a:r>
          </a:p>
        </p:txBody>
      </p:sp>
      <p:pic>
        <p:nvPicPr>
          <p:cNvPr id="6" name="Picture 2" descr="http://upload.wikimedia.org/wikipedia/commons/4/40/Crystal_Clear_app_database.png">
            <a:extLst>
              <a:ext uri="{FF2B5EF4-FFF2-40B4-BE49-F238E27FC236}">
                <a16:creationId xmlns:a16="http://schemas.microsoft.com/office/drawing/2014/main" id="{5D7AFD58-E496-412C-A348-9B9D823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9" y="5015181"/>
            <a:ext cx="292863" cy="2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1696360E-32AC-4743-8B61-990A9473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2" y="449633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5A57AEE2-D0F9-49F0-862C-F3B0061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7" y="5780482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F876F7B5-6FAD-4F48-BE3F-3EF2D13F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666607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DF5986-856C-4951-8959-D67951D9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0" y="5922245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4vector.com/i/free-vector-server-clip-art_117262_Server_clip_art_hight.png">
            <a:extLst>
              <a:ext uri="{FF2B5EF4-FFF2-40B4-BE49-F238E27FC236}">
                <a16:creationId xmlns:a16="http://schemas.microsoft.com/office/drawing/2014/main" id="{C7BDC374-8042-4AE4-8005-C6DEAE9D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0" y="5947856"/>
            <a:ext cx="182432" cy="2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22676A-E626-4614-9B91-6485081B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7" t="2298" r="51772" b="14956"/>
          <a:stretch/>
        </p:blipFill>
        <p:spPr>
          <a:xfrm>
            <a:off x="1451400" y="3852655"/>
            <a:ext cx="287996" cy="44672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26FFA05-C595-4D0C-BEB6-CA984DA9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E5359B-88AF-4827-B53A-E814E0998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82" y="3317237"/>
            <a:ext cx="273443" cy="3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CDD024C3-D6A2-4709-8A5F-A1F5484EB0ED}"/>
              </a:ext>
            </a:extLst>
          </p:cNvPr>
          <p:cNvSpPr/>
          <p:nvPr/>
        </p:nvSpPr>
        <p:spPr>
          <a:xfrm>
            <a:off x="838200" y="3429000"/>
            <a:ext cx="10401301" cy="3285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39C02-1A0C-4205-A3BA-29E32CD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32E5C6-C86E-4E63-B010-277A4A6D5764}"/>
              </a:ext>
            </a:extLst>
          </p:cNvPr>
          <p:cNvSpPr txBox="1"/>
          <p:nvPr/>
        </p:nvSpPr>
        <p:spPr>
          <a:xfrm>
            <a:off x="2135007" y="3804136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034A2E-AC87-4E67-91F6-D0CC79873240}"/>
              </a:ext>
            </a:extLst>
          </p:cNvPr>
          <p:cNvSpPr txBox="1"/>
          <p:nvPr/>
        </p:nvSpPr>
        <p:spPr>
          <a:xfrm>
            <a:off x="2478514" y="5454831"/>
            <a:ext cx="353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Integration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AD4A8F-4EFF-42C6-991D-445C9E2C7918}"/>
              </a:ext>
            </a:extLst>
          </p:cNvPr>
          <p:cNvSpPr txBox="1"/>
          <p:nvPr/>
        </p:nvSpPr>
        <p:spPr>
          <a:xfrm>
            <a:off x="3216746" y="4008863"/>
            <a:ext cx="311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Delivery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4030ED-BD5A-4BD6-9835-84E3718E7B73}"/>
              </a:ext>
            </a:extLst>
          </p:cNvPr>
          <p:cNvSpPr txBox="1"/>
          <p:nvPr/>
        </p:nvSpPr>
        <p:spPr>
          <a:xfrm>
            <a:off x="6163945" y="4102116"/>
            <a:ext cx="450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Learn&amp;Use&amp;Masterise</a:t>
            </a:r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 IDE </a:t>
            </a:r>
            <a:r>
              <a:rPr lang="fr-FR" sz="2400" dirty="0" err="1">
                <a:solidFill>
                  <a:schemeClr val="bg1">
                    <a:lumMod val="75000"/>
                  </a:schemeClr>
                </a:solidFill>
              </a:rPr>
              <a:t>shorcut</a:t>
            </a:r>
            <a:endParaRPr lang="fr-F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5F18FE-0F16-488E-8C5D-0CE6C52F1FB9}"/>
              </a:ext>
            </a:extLst>
          </p:cNvPr>
          <p:cNvSpPr txBox="1"/>
          <p:nvPr/>
        </p:nvSpPr>
        <p:spPr>
          <a:xfrm>
            <a:off x="6691398" y="4512022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Hot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/Live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reload</a:t>
            </a:r>
            <a:endParaRPr lang="fr-FR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A02ABF-0A62-416C-B27E-15150981B7AB}"/>
              </a:ext>
            </a:extLst>
          </p:cNvPr>
          <p:cNvSpPr/>
          <p:nvPr/>
        </p:nvSpPr>
        <p:spPr>
          <a:xfrm>
            <a:off x="1555910" y="1505201"/>
            <a:ext cx="90801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800" dirty="0">
                <a:solidFill>
                  <a:srgbClr val="7030A0"/>
                </a:solidFill>
              </a:rPr>
              <a:t>Raccourcir vos itérations </a:t>
            </a:r>
          </a:p>
          <a:p>
            <a:pPr algn="ctr"/>
            <a:r>
              <a:rPr lang="fr-FR" sz="4800" dirty="0">
                <a:solidFill>
                  <a:srgbClr val="7030A0"/>
                </a:solidFill>
              </a:rPr>
              <a:t>afin d’accélérer votre apprentissage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A3C1F0-49C2-4303-981E-A5B13BC4BC48}"/>
              </a:ext>
            </a:extLst>
          </p:cNvPr>
          <p:cNvSpPr txBox="1"/>
          <p:nvPr/>
        </p:nvSpPr>
        <p:spPr>
          <a:xfrm>
            <a:off x="3759406" y="6007011"/>
            <a:ext cx="5218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Automatise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bg1">
                    <a:lumMod val="50000"/>
                  </a:schemeClr>
                </a:solidFill>
              </a:rPr>
              <a:t>repetitive</a:t>
            </a: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 action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9C569CC-6FFC-481F-A61B-3C647A48CA3A}"/>
              </a:ext>
            </a:extLst>
          </p:cNvPr>
          <p:cNvSpPr txBox="1"/>
          <p:nvPr/>
        </p:nvSpPr>
        <p:spPr>
          <a:xfrm>
            <a:off x="1140027" y="4403027"/>
            <a:ext cx="4497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72E96-227C-4872-A054-36C27FC359A7}"/>
              </a:ext>
            </a:extLst>
          </p:cNvPr>
          <p:cNvSpPr txBox="1"/>
          <p:nvPr/>
        </p:nvSpPr>
        <p:spPr>
          <a:xfrm>
            <a:off x="6493639" y="5669562"/>
            <a:ext cx="2877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Functionnal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Programming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2FBFDD5-5D7F-4779-A757-FE12A2210EA3}"/>
              </a:ext>
            </a:extLst>
          </p:cNvPr>
          <p:cNvSpPr txBox="1"/>
          <p:nvPr/>
        </p:nvSpPr>
        <p:spPr>
          <a:xfrm>
            <a:off x="2761027" y="5060411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Functionnal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Programming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D4695F-0F24-47AB-A554-BDC8E03CE5F9}"/>
              </a:ext>
            </a:extLst>
          </p:cNvPr>
          <p:cNvSpPr txBox="1"/>
          <p:nvPr/>
        </p:nvSpPr>
        <p:spPr>
          <a:xfrm>
            <a:off x="1622411" y="50115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F16B30F-1B15-4A21-BC20-2D476DB2E2D7}"/>
              </a:ext>
            </a:extLst>
          </p:cNvPr>
          <p:cNvSpPr txBox="1"/>
          <p:nvPr/>
        </p:nvSpPr>
        <p:spPr>
          <a:xfrm>
            <a:off x="6733709" y="358496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</a:rPr>
              <a:t>TDD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47F7FB-2440-4798-A1FC-5211F632FA47}"/>
              </a:ext>
            </a:extLst>
          </p:cNvPr>
          <p:cNvSpPr txBox="1"/>
          <p:nvPr/>
        </p:nvSpPr>
        <p:spPr>
          <a:xfrm>
            <a:off x="6662753" y="5331707"/>
            <a:ext cx="228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solidFill>
                  <a:schemeClr val="bg1">
                    <a:lumMod val="85000"/>
                  </a:schemeClr>
                </a:solidFill>
              </a:rPr>
              <a:t>Continuous</a:t>
            </a:r>
            <a:r>
              <a:rPr lang="fr-FR" sz="2000" i="1" dirty="0">
                <a:solidFill>
                  <a:schemeClr val="bg1">
                    <a:lumMod val="85000"/>
                  </a:schemeClr>
                </a:solidFill>
              </a:rPr>
              <a:t> Delivery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4ED262-EF59-4BF1-A824-CF4860A10520}"/>
              </a:ext>
            </a:extLst>
          </p:cNvPr>
          <p:cNvSpPr txBox="1"/>
          <p:nvPr/>
        </p:nvSpPr>
        <p:spPr>
          <a:xfrm>
            <a:off x="8039196" y="5003765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Hot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/Live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reload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FB005F-4F69-415B-A549-59990481703B}"/>
              </a:ext>
            </a:extLst>
          </p:cNvPr>
          <p:cNvSpPr txBox="1"/>
          <p:nvPr/>
        </p:nvSpPr>
        <p:spPr>
          <a:xfrm>
            <a:off x="3912088" y="3529274"/>
            <a:ext cx="266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err="1">
                <a:solidFill>
                  <a:schemeClr val="bg1">
                    <a:lumMod val="75000"/>
                  </a:schemeClr>
                </a:solidFill>
              </a:rPr>
              <a:t>Continuous</a:t>
            </a:r>
            <a:r>
              <a:rPr lang="fr-FR" sz="2400" i="1" dirty="0">
                <a:solidFill>
                  <a:schemeClr val="bg1">
                    <a:lumMod val="75000"/>
                  </a:schemeClr>
                </a:solidFill>
              </a:rPr>
              <a:t> Delivery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2C1F432-ECAA-4E48-A067-36E8763F66EC}"/>
              </a:ext>
            </a:extLst>
          </p:cNvPr>
          <p:cNvSpPr txBox="1"/>
          <p:nvPr/>
        </p:nvSpPr>
        <p:spPr>
          <a:xfrm>
            <a:off x="4359988" y="4816044"/>
            <a:ext cx="258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Continuous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Integration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32DABFD-37D4-4D9D-9AAA-20973FD28D00}"/>
              </a:ext>
            </a:extLst>
          </p:cNvPr>
          <p:cNvSpPr txBox="1"/>
          <p:nvPr/>
        </p:nvSpPr>
        <p:spPr>
          <a:xfrm>
            <a:off x="6854713" y="4929394"/>
            <a:ext cx="1095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B8A80-E13E-421B-8097-1C7A904C2937}"/>
              </a:ext>
            </a:extLst>
          </p:cNvPr>
          <p:cNvSpPr txBox="1"/>
          <p:nvPr/>
        </p:nvSpPr>
        <p:spPr>
          <a:xfrm>
            <a:off x="2953321" y="4929661"/>
            <a:ext cx="87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 cool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3313C-97CC-45A2-8F14-9A36972B014A}"/>
              </a:ext>
            </a:extLst>
          </p:cNvPr>
          <p:cNvSpPr/>
          <p:nvPr/>
        </p:nvSpPr>
        <p:spPr>
          <a:xfrm>
            <a:off x="7464494" y="378111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one git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BD5178-BADB-4D83-AA8A-F9D0D463D73E}"/>
              </a:ext>
            </a:extLst>
          </p:cNvPr>
          <p:cNvSpPr/>
          <p:nvPr/>
        </p:nvSpPr>
        <p:spPr>
          <a:xfrm>
            <a:off x="2222800" y="5854940"/>
            <a:ext cx="146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Prefer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one git</a:t>
            </a:r>
          </a:p>
        </p:txBody>
      </p:sp>
    </p:spTree>
    <p:extLst>
      <p:ext uri="{BB962C8B-B14F-4D97-AF65-F5344CB8AC3E}">
        <p14:creationId xmlns:p14="http://schemas.microsoft.com/office/powerpoint/2010/main" val="10677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DC80564-2CFD-4E0C-94F4-BEE84122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FAA6F61-AFA0-48E5-A564-EC04538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28CB38-D3B1-4C1F-93A3-14638332F0DE}"/>
              </a:ext>
            </a:extLst>
          </p:cNvPr>
          <p:cNvSpPr txBox="1">
            <a:spLocks/>
          </p:cNvSpPr>
          <p:nvPr/>
        </p:nvSpPr>
        <p:spPr>
          <a:xfrm>
            <a:off x="538162" y="554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applications/besoins </a:t>
            </a:r>
            <a:r>
              <a:rPr lang="fr-FR" dirty="0">
                <a:solidFill>
                  <a:srgbClr val="92D050"/>
                </a:solidFill>
              </a:rPr>
              <a:t>d’aujourd’hui</a:t>
            </a:r>
          </a:p>
        </p:txBody>
      </p:sp>
    </p:spTree>
    <p:extLst>
      <p:ext uri="{BB962C8B-B14F-4D97-AF65-F5344CB8AC3E}">
        <p14:creationId xmlns:p14="http://schemas.microsoft.com/office/powerpoint/2010/main" val="2899910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D382-C49B-4708-BBAE-B6F7BD3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94EE9-881F-4131-AA7D-E267418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5147821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4000" dirty="0"/>
              <a:t>Exemple 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https://www.guillaume-chervet.fr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600" dirty="0"/>
              <a:t>CMS </a:t>
            </a:r>
            <a:r>
              <a:rPr lang="fr-FR" sz="3600" dirty="0" err="1"/>
              <a:t>Multi-site</a:t>
            </a:r>
            <a:r>
              <a:rPr lang="fr-FR" sz="3600" dirty="0"/>
              <a:t>, multi-tenant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DDA713-F165-4A89-BCBC-26ABB97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99" y="1468619"/>
            <a:ext cx="5274558" cy="49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08804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5B006-E6BD-43BE-97C7-8D27BE11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708" y="1825625"/>
            <a:ext cx="10515600" cy="4351338"/>
          </a:xfrm>
        </p:spPr>
        <p:txBody>
          <a:bodyPr/>
          <a:lstStyle/>
          <a:p>
            <a:r>
              <a:rPr lang="fr-FR" dirty="0"/>
              <a:t>Src</a:t>
            </a:r>
          </a:p>
          <a:p>
            <a:pPr lvl="1"/>
            <a:r>
              <a:rPr lang="fr-FR" dirty="0" err="1">
                <a:solidFill>
                  <a:srgbClr val="00B050"/>
                </a:solidFill>
              </a:rPr>
              <a:t>SiteWeb</a:t>
            </a: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Site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Page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User</a:t>
            </a:r>
          </a:p>
          <a:p>
            <a:pPr lvl="1"/>
            <a:r>
              <a:rPr lang="fr-FR" dirty="0" err="1">
                <a:solidFill>
                  <a:srgbClr val="0070C0"/>
                </a:solidFill>
              </a:rPr>
              <a:t>Statistic</a:t>
            </a:r>
            <a:endParaRPr lang="fr-FR" dirty="0">
              <a:solidFill>
                <a:srgbClr val="0070C0"/>
              </a:solidFill>
            </a:endParaRPr>
          </a:p>
          <a:p>
            <a:pPr lvl="1"/>
            <a:r>
              <a:rPr lang="fr-FR" dirty="0">
                <a:solidFill>
                  <a:srgbClr val="0070C0"/>
                </a:solidFill>
              </a:rPr>
              <a:t>Message</a:t>
            </a:r>
          </a:p>
          <a:p>
            <a:pPr lvl="1"/>
            <a:r>
              <a:rPr lang="fr-FR" dirty="0">
                <a:solidFill>
                  <a:srgbClr val="0070C0"/>
                </a:solidFill>
              </a:rPr>
              <a:t>etc…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0B067E-6C8C-413F-A5CB-5BC61BAA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1" b="8282"/>
          <a:stretch/>
        </p:blipFill>
        <p:spPr>
          <a:xfrm>
            <a:off x="2160010" y="1825625"/>
            <a:ext cx="585395" cy="436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60B3F6-8D7D-455E-806E-27C1E3D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262433"/>
            <a:ext cx="619125" cy="419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BCF121-4698-4D66-BA07-1F2B75EA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2699241"/>
            <a:ext cx="619125" cy="4191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F3AA2F-7F9F-4AC0-9DA4-6AC1E66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8" y="3056247"/>
            <a:ext cx="619125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0609CC-E25A-4DAA-B4AD-EAD2C370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451189"/>
            <a:ext cx="619125" cy="4191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F90A50-C7E0-42C2-8705-76C9231F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7" y="3864780"/>
            <a:ext cx="619125" cy="419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A13E8D-2983-4991-BED7-B0DEF8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233142"/>
            <a:ext cx="619125" cy="41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6E7BF3-B8CE-40DA-93ED-C2670D4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566" y="4600419"/>
            <a:ext cx="619125" cy="4191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F9F7EFF7-BB68-49B6-8CD5-AF5CD5EB0BFF}"/>
              </a:ext>
            </a:extLst>
          </p:cNvPr>
          <p:cNvSpPr/>
          <p:nvPr/>
        </p:nvSpPr>
        <p:spPr>
          <a:xfrm>
            <a:off x="6541109" y="1024466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0FED60D-B420-4CF6-B09B-F23B3DCB216B}"/>
              </a:ext>
            </a:extLst>
          </p:cNvPr>
          <p:cNvSpPr/>
          <p:nvPr/>
        </p:nvSpPr>
        <p:spPr>
          <a:xfrm>
            <a:off x="7939100" y="2202987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1F88849-A12D-4B1C-A891-8BE0F4A9D77E}"/>
              </a:ext>
            </a:extLst>
          </p:cNvPr>
          <p:cNvSpPr/>
          <p:nvPr/>
        </p:nvSpPr>
        <p:spPr>
          <a:xfrm>
            <a:off x="7289073" y="3444300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BF1E07-A9DF-432E-99B1-3080543EA099}"/>
              </a:ext>
            </a:extLst>
          </p:cNvPr>
          <p:cNvSpPr/>
          <p:nvPr/>
        </p:nvSpPr>
        <p:spPr>
          <a:xfrm>
            <a:off x="6541109" y="4809969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E518EFE-0ED5-4F11-A11F-9F31D083FE86}"/>
              </a:ext>
            </a:extLst>
          </p:cNvPr>
          <p:cNvSpPr/>
          <p:nvPr/>
        </p:nvSpPr>
        <p:spPr>
          <a:xfrm>
            <a:off x="4531630" y="5656083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3B3DD3F-982B-4575-865E-C1EF5D3BA43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997048" y="1687248"/>
            <a:ext cx="2544061" cy="1189815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35B1372-0750-467F-9D95-7485D15A51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97050" y="2754455"/>
            <a:ext cx="3942050" cy="551468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AB74C66-CDE3-49F9-9C31-E333F93BD184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214833" y="3660739"/>
            <a:ext cx="3074240" cy="384519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BD473E-2231-445E-ACF8-06D1132730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02977" y="4070634"/>
            <a:ext cx="2362209" cy="956192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4244AAB-E219-45B4-B874-E2127834073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11643" y="4646216"/>
            <a:ext cx="414268" cy="1185884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7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64C27-30F7-4BFE-8B74-141FC55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0D1ED2-54F6-416B-A3A6-28A19E6C7458}"/>
              </a:ext>
            </a:extLst>
          </p:cNvPr>
          <p:cNvSpPr/>
          <p:nvPr/>
        </p:nvSpPr>
        <p:spPr>
          <a:xfrm>
            <a:off x="904974" y="1573178"/>
            <a:ext cx="1835082" cy="13255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Site / Master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C585EE2-01B1-44DA-B49F-DD463F63D209}"/>
              </a:ext>
            </a:extLst>
          </p:cNvPr>
          <p:cNvSpPr/>
          <p:nvPr/>
        </p:nvSpPr>
        <p:spPr>
          <a:xfrm>
            <a:off x="842913" y="3511485"/>
            <a:ext cx="1564850" cy="120191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User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96272CC-DDED-4ABA-A7D9-90C70CA0C41D}"/>
              </a:ext>
            </a:extLst>
          </p:cNvPr>
          <p:cNvSpPr/>
          <p:nvPr/>
        </p:nvSpPr>
        <p:spPr>
          <a:xfrm>
            <a:off x="3574330" y="1748403"/>
            <a:ext cx="1564850" cy="110293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7B48E08-C0CD-4784-9344-90B16F30D1E3}"/>
              </a:ext>
            </a:extLst>
          </p:cNvPr>
          <p:cNvSpPr/>
          <p:nvPr/>
        </p:nvSpPr>
        <p:spPr>
          <a:xfrm>
            <a:off x="3091992" y="3429000"/>
            <a:ext cx="2212937" cy="14807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Statistic</a:t>
            </a:r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E0D3EC6-A464-447D-8A65-D8FE3F3E8E99}"/>
              </a:ext>
            </a:extLst>
          </p:cNvPr>
          <p:cNvSpPr/>
          <p:nvPr/>
        </p:nvSpPr>
        <p:spPr>
          <a:xfrm>
            <a:off x="1621410" y="5106185"/>
            <a:ext cx="2009479" cy="12019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Message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E11CF6E-761F-405F-AACD-C2643136DD79}"/>
              </a:ext>
            </a:extLst>
          </p:cNvPr>
          <p:cNvSpPr/>
          <p:nvPr/>
        </p:nvSpPr>
        <p:spPr>
          <a:xfrm>
            <a:off x="8147117" y="2223122"/>
            <a:ext cx="1835083" cy="120191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Domain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2B293A-F619-4544-B828-B38EDA04B550}"/>
              </a:ext>
            </a:extLst>
          </p:cNvPr>
          <p:cNvSpPr/>
          <p:nvPr/>
        </p:nvSpPr>
        <p:spPr>
          <a:xfrm>
            <a:off x="5718142" y="3131122"/>
            <a:ext cx="1835083" cy="12019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Log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5A47A92-D662-4938-8FFF-6AA5A82636F5}"/>
              </a:ext>
            </a:extLst>
          </p:cNvPr>
          <p:cNvSpPr/>
          <p:nvPr/>
        </p:nvSpPr>
        <p:spPr>
          <a:xfrm>
            <a:off x="5178458" y="5336995"/>
            <a:ext cx="1835083" cy="120191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UserSite</a:t>
            </a:r>
            <a:endParaRPr lang="fr-FR" sz="2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26A076-4CA5-40D5-B457-B775C9044F1E}"/>
              </a:ext>
            </a:extLst>
          </p:cNvPr>
          <p:cNvSpPr/>
          <p:nvPr/>
        </p:nvSpPr>
        <p:spPr>
          <a:xfrm>
            <a:off x="7013540" y="4214714"/>
            <a:ext cx="2363766" cy="14807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Notification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785C74-2D34-444A-9CAB-9356CF156C65}"/>
              </a:ext>
            </a:extLst>
          </p:cNvPr>
          <p:cNvSpPr/>
          <p:nvPr/>
        </p:nvSpPr>
        <p:spPr>
          <a:xfrm>
            <a:off x="6095999" y="1536189"/>
            <a:ext cx="1835083" cy="1201917"/>
          </a:xfrm>
          <a:prstGeom prst="ellipse">
            <a:avLst/>
          </a:prstGeom>
          <a:solidFill>
            <a:srgbClr val="A74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File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DBEB2D-E98E-4562-80C0-986842A1ACF0}"/>
              </a:ext>
            </a:extLst>
          </p:cNvPr>
          <p:cNvSpPr/>
          <p:nvPr/>
        </p:nvSpPr>
        <p:spPr>
          <a:xfrm>
            <a:off x="10018334" y="3474991"/>
            <a:ext cx="1835083" cy="120191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Tags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FF531A3-CD83-458A-BF94-115D71BE95CF}"/>
              </a:ext>
            </a:extLst>
          </p:cNvPr>
          <p:cNvSpPr/>
          <p:nvPr/>
        </p:nvSpPr>
        <p:spPr>
          <a:xfrm>
            <a:off x="9967271" y="1386330"/>
            <a:ext cx="1835083" cy="1201917"/>
          </a:xfrm>
          <a:prstGeom prst="ellipse">
            <a:avLst/>
          </a:prstGeom>
          <a:solidFill>
            <a:srgbClr val="C35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 err="1"/>
              <a:t>History</a:t>
            </a:r>
            <a:endParaRPr lang="fr-FR" sz="24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8AB32-EFF4-4592-8348-8F6F96607351}"/>
              </a:ext>
            </a:extLst>
          </p:cNvPr>
          <p:cNvSpPr/>
          <p:nvPr/>
        </p:nvSpPr>
        <p:spPr>
          <a:xfrm>
            <a:off x="9667964" y="5003669"/>
            <a:ext cx="2009479" cy="1201917"/>
          </a:xfrm>
          <a:prstGeom prst="ellipse">
            <a:avLst/>
          </a:prstGeom>
          <a:solidFill>
            <a:srgbClr val="547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Comment</a:t>
            </a:r>
          </a:p>
        </p:txBody>
      </p: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B521B7A8-7777-4277-81FC-02849BD2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5806" y="2146023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associÃ©e">
            <a:extLst>
              <a:ext uri="{FF2B5EF4-FFF2-40B4-BE49-F238E27FC236}">
                <a16:creationId xmlns:a16="http://schemas.microsoft.com/office/drawing/2014/main" id="{E98C2A4E-0889-4E2C-A42F-DEA6B1F9B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422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associÃ©e">
            <a:extLst>
              <a:ext uri="{FF2B5EF4-FFF2-40B4-BE49-F238E27FC236}">
                <a16:creationId xmlns:a16="http://schemas.microsoft.com/office/drawing/2014/main" id="{A23A2740-1EDA-4B0F-BBF2-8B0A462F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15620" y="5559506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associÃ©e">
            <a:extLst>
              <a:ext uri="{FF2B5EF4-FFF2-40B4-BE49-F238E27FC236}">
                <a16:creationId xmlns:a16="http://schemas.microsoft.com/office/drawing/2014/main" id="{88629FD2-B46D-4C75-94A3-224D3E65B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8978" y="395459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associÃ©e">
            <a:extLst>
              <a:ext uri="{FF2B5EF4-FFF2-40B4-BE49-F238E27FC236}">
                <a16:creationId xmlns:a16="http://schemas.microsoft.com/office/drawing/2014/main" id="{2C5F7EE5-74CF-4DCF-9CE4-84A5A830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0442" y="207036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associÃ©e">
            <a:extLst>
              <a:ext uri="{FF2B5EF4-FFF2-40B4-BE49-F238E27FC236}">
                <a16:creationId xmlns:a16="http://schemas.microsoft.com/office/drawing/2014/main" id="{F329F745-955D-4EF7-9682-2994770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429" y="1979668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associÃ©e">
            <a:extLst>
              <a:ext uri="{FF2B5EF4-FFF2-40B4-BE49-F238E27FC236}">
                <a16:creationId xmlns:a16="http://schemas.microsoft.com/office/drawing/2014/main" id="{8B530427-A381-4D39-AFBE-EFE8449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9999" y="355387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associÃ©e">
            <a:extLst>
              <a:ext uri="{FF2B5EF4-FFF2-40B4-BE49-F238E27FC236}">
                <a16:creationId xmlns:a16="http://schemas.microsoft.com/office/drawing/2014/main" id="{0807D776-C5A6-43AD-9B30-15191037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5093" y="574872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5FDED86A-3D15-4D29-9632-3C918B6C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4965" y="476588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09A5E845-C8A1-4531-B7F4-A8E3ADFF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41860" y="3884041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associÃ©e">
            <a:extLst>
              <a:ext uri="{FF2B5EF4-FFF2-40B4-BE49-F238E27FC236}">
                <a16:creationId xmlns:a16="http://schemas.microsoft.com/office/drawing/2014/main" id="{049D25E5-DAA1-4A07-9929-DA092BDD9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5769" y="258824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associÃ©e">
            <a:extLst>
              <a:ext uri="{FF2B5EF4-FFF2-40B4-BE49-F238E27FC236}">
                <a16:creationId xmlns:a16="http://schemas.microsoft.com/office/drawing/2014/main" id="{37166817-83F9-4A22-9EE3-8E8A1BEA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60069" y="1795380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C06DDCDD-3881-40D9-AF9C-66E77CFA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98996" y="537028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0C65A8D-B7A6-4D31-9B02-8D9126B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68A2783-9A20-4479-8E04-0D69E02039FF}"/>
              </a:ext>
            </a:extLst>
          </p:cNvPr>
          <p:cNvSpPr txBox="1">
            <a:spLocks/>
          </p:cNvSpPr>
          <p:nvPr/>
        </p:nvSpPr>
        <p:spPr>
          <a:xfrm>
            <a:off x="510234" y="1285419"/>
            <a:ext cx="11171531" cy="143845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bg1"/>
                </a:solidFill>
              </a:rPr>
              <a:t>Se concentrer sur les besoins et les domaines fonctionnels entraîne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endParaRPr lang="fr-FR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AAA04-3FF9-44AE-BDEE-94C1D461453A}"/>
              </a:ext>
            </a:extLst>
          </p:cNvPr>
          <p:cNvSpPr/>
          <p:nvPr/>
        </p:nvSpPr>
        <p:spPr>
          <a:xfrm>
            <a:off x="1221657" y="2821138"/>
            <a:ext cx="10723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Peu de couplage dans le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à</a:t>
            </a:r>
            <a:r>
              <a:rPr lang="fr-F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4000" dirty="0"/>
              <a:t>développer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Plus simple pour l’organisation en équipe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Une architecture adaptée aux besoins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4000" dirty="0"/>
              <a:t> Etc.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25549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6B68C-8E6D-4075-950B-2CDB1C6E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vos API </a:t>
            </a:r>
            <a:r>
              <a:rPr lang="fr-FR" dirty="0">
                <a:solidFill>
                  <a:srgbClr val="00B0F0"/>
                </a:solidFill>
              </a:rPr>
              <a:t>en domaines fonctionnels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AB93F-C9A3-4D46-B06E-1F76FB8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166" y="4237820"/>
            <a:ext cx="10515600" cy="21776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endParaRPr lang="fr-FR" sz="4800" dirty="0"/>
          </a:p>
          <a:p>
            <a:pPr marL="0" indent="0" algn="ctr">
              <a:buNone/>
            </a:pPr>
            <a:r>
              <a:rPr lang="fr-FR" sz="4800" dirty="0"/>
              <a:t>C’est micro-</a:t>
            </a:r>
            <a:r>
              <a:rPr lang="fr-FR" sz="4800" dirty="0" err="1"/>
              <a:t>serviçable</a:t>
            </a:r>
            <a:r>
              <a:rPr lang="fr-FR" sz="4800" dirty="0"/>
              <a:t> très simplement !</a:t>
            </a:r>
          </a:p>
          <a:p>
            <a:pPr algn="ctr"/>
            <a:endParaRPr lang="fr-FR" sz="4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764D9B-80B2-4C4B-8EBC-478476DE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167984"/>
            <a:ext cx="26459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9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0DA04-B744-4729-B242-A3EFE604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8C52AFF-FCB1-4A36-8B39-D61BB443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239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AADFC8A-9617-4304-97F7-D1B72CC5B131}"/>
              </a:ext>
            </a:extLst>
          </p:cNvPr>
          <p:cNvSpPr txBox="1">
            <a:spLocks/>
          </p:cNvSpPr>
          <p:nvPr/>
        </p:nvSpPr>
        <p:spPr>
          <a:xfrm>
            <a:off x="990600" y="295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Modéliser vos API </a:t>
            </a:r>
            <a:r>
              <a:rPr lang="fr-FR" dirty="0">
                <a:solidFill>
                  <a:schemeClr val="bg1"/>
                </a:solidFill>
              </a:rPr>
              <a:t>en domaines fonctionnels</a:t>
            </a:r>
          </a:p>
        </p:txBody>
      </p:sp>
    </p:spTree>
    <p:extLst>
      <p:ext uri="{BB962C8B-B14F-4D97-AF65-F5344CB8AC3E}">
        <p14:creationId xmlns:p14="http://schemas.microsoft.com/office/powerpoint/2010/main" val="416519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nommage c’est évident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9053508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add-tennis-match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good-tennis-match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987341" y="2003411"/>
            <a:ext cx="837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nom</a:t>
            </a:r>
            <a:endParaRPr lang="fr-FR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987341" y="3385999"/>
            <a:ext cx="995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verbe</a:t>
            </a:r>
            <a:endParaRPr lang="fr-FR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D6614-81B1-4009-B789-73F0E0A3D81E}"/>
              </a:ext>
            </a:extLst>
          </p:cNvPr>
          <p:cNvSpPr/>
          <p:nvPr/>
        </p:nvSpPr>
        <p:spPr>
          <a:xfrm>
            <a:off x="7987341" y="4993028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adjectif</a:t>
            </a:r>
            <a:endParaRPr lang="fr-FR" sz="28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3EC850-C17F-4490-9AFB-9DC90EA34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517" y="1845326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9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/>
          <a:lstStyle/>
          <a:p>
            <a:r>
              <a:rPr lang="fr-FR" dirty="0"/>
              <a:t>Pluriel ou singulier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678083"/>
            <a:ext cx="7345680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8183880" y="1904089"/>
            <a:ext cx="1093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pluriel</a:t>
            </a:r>
            <a:endParaRPr lang="fr-FR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8183880" y="3985285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singulier</a:t>
            </a:r>
            <a:endParaRPr lang="fr-FR" sz="2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785631-89EA-4D6E-B506-BEF2A8C9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56" y="1746004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4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« case » utiliser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4498F-DFA3-47C1-A02C-D145D0BE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" y="6349819"/>
            <a:ext cx="10515600" cy="507683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https://blog.octo.com/designer-une-api-rest/#intro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838200" y="1468619"/>
            <a:ext cx="7656576" cy="446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 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specific-books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specific_books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dirty="0"/>
              <a:t>http://api.example.com/</a:t>
            </a:r>
            <a:r>
              <a:rPr lang="fr-FR" dirty="0">
                <a:solidFill>
                  <a:srgbClr val="00B050"/>
                </a:solidFill>
              </a:rPr>
              <a:t>specificBooks</a:t>
            </a:r>
            <a:r>
              <a:rPr lang="fr-FR" dirty="0"/>
              <a:t>/</a:t>
            </a:r>
            <a:r>
              <a:rPr lang="fr-FR" dirty="0">
                <a:solidFill>
                  <a:srgbClr val="0070C0"/>
                </a:solidFill>
              </a:rPr>
              <a:t>87</a:t>
            </a:r>
          </a:p>
          <a:p>
            <a:pPr marL="0" indent="0">
              <a:buNone/>
            </a:pPr>
            <a:endParaRPr lang="fr-FR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67F6F-635F-4BD4-B0AC-A04BC2C4B302}"/>
              </a:ext>
            </a:extLst>
          </p:cNvPr>
          <p:cNvSpPr/>
          <p:nvPr/>
        </p:nvSpPr>
        <p:spPr>
          <a:xfrm>
            <a:off x="7731343" y="3363235"/>
            <a:ext cx="1837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err="1">
                <a:solidFill>
                  <a:srgbClr val="666699"/>
                </a:solidFill>
                <a:latin typeface="interval"/>
              </a:rPr>
              <a:t>snake_case</a:t>
            </a:r>
            <a:endParaRPr lang="fr-FR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2324-48E0-4A47-BF36-1D842FBFE28B}"/>
              </a:ext>
            </a:extLst>
          </p:cNvPr>
          <p:cNvSpPr/>
          <p:nvPr/>
        </p:nvSpPr>
        <p:spPr>
          <a:xfrm>
            <a:off x="7729113" y="1684180"/>
            <a:ext cx="179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spinal-case</a:t>
            </a:r>
            <a:endParaRPr lang="fr-FR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5F045-49DC-4395-8E2C-B718093ADFD7}"/>
              </a:ext>
            </a:extLst>
          </p:cNvPr>
          <p:cNvSpPr/>
          <p:nvPr/>
        </p:nvSpPr>
        <p:spPr>
          <a:xfrm>
            <a:off x="7729113" y="4856527"/>
            <a:ext cx="1735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err="1">
                <a:solidFill>
                  <a:srgbClr val="666699"/>
                </a:solidFill>
                <a:latin typeface="interval"/>
              </a:rPr>
              <a:t>camelCase</a:t>
            </a:r>
            <a:endParaRPr lang="fr-FR" sz="2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D561B-5885-4710-9CB3-A7533630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62" y="1536570"/>
            <a:ext cx="1119187" cy="8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clients des API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468619"/>
            <a:ext cx="2474943" cy="1325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38" y="4012599"/>
            <a:ext cx="1835768" cy="1762126"/>
          </a:xfrm>
          <a:prstGeom prst="rect">
            <a:avLst/>
          </a:prstGeom>
        </p:spPr>
      </p:pic>
      <p:pic>
        <p:nvPicPr>
          <p:cNvPr id="14338" name="Picture 2" descr="Résultat de recherche d'images pour &quot;twitter mobile imag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2168511"/>
            <a:ext cx="983069" cy="19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8AC4449B-8D49-4453-B25E-E61930F5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816248" y="1131712"/>
            <a:ext cx="1380534" cy="20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09E03-4DC2-48FB-8160-578FF02FF2F2}"/>
              </a:ext>
            </a:extLst>
          </p:cNvPr>
          <p:cNvSpPr/>
          <p:nvPr/>
        </p:nvSpPr>
        <p:spPr>
          <a:xfrm>
            <a:off x="2089247" y="2900818"/>
            <a:ext cx="1873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léger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24357-95C5-4A85-88E6-D11B5AB967F4}"/>
              </a:ext>
            </a:extLst>
          </p:cNvPr>
          <p:cNvSpPr/>
          <p:nvPr/>
        </p:nvSpPr>
        <p:spPr>
          <a:xfrm>
            <a:off x="6114673" y="4230091"/>
            <a:ext cx="1917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lourd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6C0A5-1D4B-4EBE-87A2-64201559A021}"/>
              </a:ext>
            </a:extLst>
          </p:cNvPr>
          <p:cNvSpPr/>
          <p:nvPr/>
        </p:nvSpPr>
        <p:spPr>
          <a:xfrm>
            <a:off x="2710912" y="5879008"/>
            <a:ext cx="1869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Client riche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A2B58C-E3A8-45B6-8B00-B99245ED9C25}"/>
              </a:ext>
            </a:extLst>
          </p:cNvPr>
          <p:cNvSpPr/>
          <p:nvPr/>
        </p:nvSpPr>
        <p:spPr>
          <a:xfrm>
            <a:off x="8838054" y="3107011"/>
            <a:ext cx="3090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Application serveur</a:t>
            </a:r>
          </a:p>
        </p:txBody>
      </p:sp>
    </p:spTree>
    <p:extLst>
      <p:ext uri="{BB962C8B-B14F-4D97-AF65-F5344CB8AC3E}">
        <p14:creationId xmlns:p14="http://schemas.microsoft.com/office/powerpoint/2010/main" val="702606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F12D5-DB91-4D87-AD5B-C413F2E3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versionner ?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C4961D1-933F-4AA0-9C93-F65D796AD9EA}"/>
              </a:ext>
            </a:extLst>
          </p:cNvPr>
          <p:cNvSpPr txBox="1">
            <a:spLocks/>
          </p:cNvSpPr>
          <p:nvPr/>
        </p:nvSpPr>
        <p:spPr>
          <a:xfrm>
            <a:off x="509016" y="1468619"/>
            <a:ext cx="9838944" cy="4718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7030A0"/>
                </a:solidFill>
              </a:rPr>
              <a:t>v1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</a:p>
          <a:p>
            <a:pPr marL="457200" lvl="1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>
                <a:solidFill>
                  <a:srgbClr val="7030A0"/>
                </a:solidFill>
              </a:rPr>
              <a:t>?v=1</a:t>
            </a:r>
          </a:p>
          <a:p>
            <a:pPr marL="457200" lvl="1" indent="0">
              <a:buNone/>
            </a:pPr>
            <a:r>
              <a:rPr lang="fr-FR" sz="3200" dirty="0"/>
              <a:t>http://api.example.com/</a:t>
            </a:r>
            <a:r>
              <a:rPr lang="fr-FR" sz="3200" dirty="0">
                <a:solidFill>
                  <a:srgbClr val="00B050"/>
                </a:solidFill>
              </a:rPr>
              <a:t>specific-books</a:t>
            </a:r>
            <a:r>
              <a:rPr lang="fr-FR" sz="3200" dirty="0"/>
              <a:t>/</a:t>
            </a:r>
            <a:r>
              <a:rPr lang="fr-FR" sz="3200" dirty="0">
                <a:solidFill>
                  <a:srgbClr val="0070C0"/>
                </a:solidFill>
              </a:rPr>
              <a:t>87</a:t>
            </a:r>
            <a:r>
              <a:rPr lang="fr-FR" sz="3200" dirty="0">
                <a:solidFill>
                  <a:srgbClr val="7030A0"/>
                </a:solidFill>
              </a:rPr>
              <a:t> ?v=1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{version:1}</a:t>
            </a:r>
          </a:p>
          <a:p>
            <a:pPr marL="457200" lvl="1" indent="0">
              <a:buNone/>
            </a:pPr>
            <a:br>
              <a:rPr lang="fr-FR" sz="3200" dirty="0"/>
            </a:br>
            <a:r>
              <a:rPr lang="fr-FR" sz="3200" dirty="0">
                <a:solidFill>
                  <a:srgbClr val="7030A0"/>
                </a:solidFill>
              </a:rPr>
              <a:t>version:1</a:t>
            </a:r>
            <a:endParaRPr lang="fr-FR" sz="3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E70C60-35EE-45CB-974D-2CBA5FE0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89" y="1904599"/>
            <a:ext cx="1119187" cy="839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3ADAE6-F150-4556-9540-A56E27C4628E}"/>
              </a:ext>
            </a:extLst>
          </p:cNvPr>
          <p:cNvSpPr/>
          <p:nvPr/>
        </p:nvSpPr>
        <p:spPr>
          <a:xfrm>
            <a:off x="9293389" y="2062684"/>
            <a:ext cx="857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err="1">
                <a:solidFill>
                  <a:srgbClr val="666699"/>
                </a:solidFill>
                <a:latin typeface="interval"/>
              </a:rPr>
              <a:t>path</a:t>
            </a:r>
            <a:endParaRPr lang="fr-FR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7EA903-E99D-43DD-883E-05A5FA1D7BD2}"/>
              </a:ext>
            </a:extLst>
          </p:cNvPr>
          <p:cNvSpPr/>
          <p:nvPr/>
        </p:nvSpPr>
        <p:spPr>
          <a:xfrm>
            <a:off x="9266343" y="3415286"/>
            <a:ext cx="1866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err="1">
                <a:solidFill>
                  <a:srgbClr val="666699"/>
                </a:solidFill>
                <a:latin typeface="interval"/>
              </a:rPr>
              <a:t>queryString</a:t>
            </a:r>
            <a:endParaRPr lang="fr-FR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6379F-A298-43A6-8EE4-D55FBB3EC58E}"/>
              </a:ext>
            </a:extLst>
          </p:cNvPr>
          <p:cNvSpPr/>
          <p:nvPr/>
        </p:nvSpPr>
        <p:spPr>
          <a:xfrm>
            <a:off x="9266342" y="4376979"/>
            <a:ext cx="898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body</a:t>
            </a:r>
            <a:endParaRPr lang="fr-FR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E1060-520F-48D8-B82D-532CEAAAE41B}"/>
              </a:ext>
            </a:extLst>
          </p:cNvPr>
          <p:cNvSpPr/>
          <p:nvPr/>
        </p:nvSpPr>
        <p:spPr>
          <a:xfrm>
            <a:off x="9253313" y="5232654"/>
            <a:ext cx="1204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>
                <a:solidFill>
                  <a:srgbClr val="666699"/>
                </a:solidFill>
                <a:latin typeface="interval"/>
              </a:rPr>
              <a:t>header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66588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899562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associÃ©e">
            <a:extLst>
              <a:ext uri="{FF2B5EF4-FFF2-40B4-BE49-F238E27FC236}">
                <a16:creationId xmlns:a16="http://schemas.microsoft.com/office/drawing/2014/main" id="{71E7D512-8C59-45F9-A711-584CC742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4E9E52C-35F3-4E7D-B959-BA3D65EB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29A46C-BC02-4B2C-864E-1D61FC87994D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2B3F903-D792-45B2-8A1F-575C23C09589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55C5B7-6E7A-47BA-8AF1-5677290677CC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8DFFCE-6103-4215-883A-E3CAA059198D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B11D5E-A8C6-48FC-AD39-EB80EFD322F0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001009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AC00CA-D4E4-4CCF-85D3-276FDC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69" y="3824879"/>
            <a:ext cx="362266" cy="4057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AB06A1-E61A-40AC-947E-C5EA66ECEE2B}"/>
              </a:ext>
            </a:extLst>
          </p:cNvPr>
          <p:cNvSpPr/>
          <p:nvPr/>
        </p:nvSpPr>
        <p:spPr>
          <a:xfrm>
            <a:off x="680157" y="3522731"/>
            <a:ext cx="1877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Private</a:t>
            </a:r>
            <a:endParaRPr lang="fr-FR" sz="2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8A40B6-C461-4EF1-96D9-559F7C9BC65B}"/>
              </a:ext>
            </a:extLst>
          </p:cNvPr>
          <p:cNvSpPr/>
          <p:nvPr/>
        </p:nvSpPr>
        <p:spPr>
          <a:xfrm>
            <a:off x="3628571" y="3586021"/>
            <a:ext cx="2024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EF7B20-BFDD-45E3-8E6B-11B436629FDC}"/>
              </a:ext>
            </a:extLst>
          </p:cNvPr>
          <p:cNvSpPr/>
          <p:nvPr/>
        </p:nvSpPr>
        <p:spPr>
          <a:xfrm>
            <a:off x="6758257" y="3533919"/>
            <a:ext cx="1782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70C0"/>
                </a:solidFill>
              </a:rPr>
              <a:t>http cache </a:t>
            </a:r>
            <a:r>
              <a:rPr lang="fr-FR" sz="2000" b="1" dirty="0" err="1">
                <a:solidFill>
                  <a:srgbClr val="0070C0"/>
                </a:solidFill>
              </a:rPr>
              <a:t>Shared</a:t>
            </a:r>
            <a:endParaRPr lang="fr-FR" sz="2000" b="1" dirty="0"/>
          </a:p>
        </p:txBody>
      </p:sp>
      <p:pic>
        <p:nvPicPr>
          <p:cNvPr id="26" name="Picture 4" descr="Image associÃ©e">
            <a:extLst>
              <a:ext uri="{FF2B5EF4-FFF2-40B4-BE49-F238E27FC236}">
                <a16:creationId xmlns:a16="http://schemas.microsoft.com/office/drawing/2014/main" id="{39E66C35-03B1-428C-B485-DF61A3DB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205" y="370281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associÃ©e">
            <a:extLst>
              <a:ext uri="{FF2B5EF4-FFF2-40B4-BE49-F238E27FC236}">
                <a16:creationId xmlns:a16="http://schemas.microsoft.com/office/drawing/2014/main" id="{1EF1A47A-5633-4850-BDEE-B042353D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621" y="3723722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associÃ©e">
            <a:extLst>
              <a:ext uri="{FF2B5EF4-FFF2-40B4-BE49-F238E27FC236}">
                <a16:creationId xmlns:a16="http://schemas.microsoft.com/office/drawing/2014/main" id="{DDB33024-4986-4FEB-B7B4-23C4EC3FD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8466" y="3710277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330" r="8341" b="10395"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E03D6E-51AE-48C2-A35A-B0C66661A99E}"/>
              </a:ext>
            </a:extLst>
          </p:cNvPr>
          <p:cNvCxnSpPr>
            <a:cxnSpLocks/>
          </p:cNvCxnSpPr>
          <p:nvPr/>
        </p:nvCxnSpPr>
        <p:spPr>
          <a:xfrm flipH="1" flipV="1">
            <a:off x="9648910" y="2398655"/>
            <a:ext cx="387834" cy="1036742"/>
          </a:xfrm>
          <a:prstGeom prst="line">
            <a:avLst/>
          </a:prstGeom>
          <a:ln w="47625">
            <a:solidFill>
              <a:srgbClr val="FF33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2C3B7884-5031-4647-9879-527A963826F7}"/>
              </a:ext>
            </a:extLst>
          </p:cNvPr>
          <p:cNvSpPr txBox="1"/>
          <p:nvPr/>
        </p:nvSpPr>
        <p:spPr>
          <a:xfrm>
            <a:off x="6847689" y="175555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33CC"/>
                </a:solidFill>
              </a:rPr>
              <a:t>Server = </a:t>
            </a:r>
            <a:r>
              <a:rPr lang="fr-FR" sz="3200" dirty="0" err="1">
                <a:solidFill>
                  <a:srgbClr val="FF33CC"/>
                </a:solidFill>
              </a:rPr>
              <a:t>brain</a:t>
            </a:r>
            <a:r>
              <a:rPr lang="fr-FR" sz="3200" dirty="0">
                <a:solidFill>
                  <a:srgbClr val="FF33CC"/>
                </a:solidFill>
              </a:rPr>
              <a:t> of caches HTTP</a:t>
            </a:r>
          </a:p>
        </p:txBody>
      </p:sp>
    </p:spTree>
    <p:extLst>
      <p:ext uri="{BB962C8B-B14F-4D97-AF65-F5344CB8AC3E}">
        <p14:creationId xmlns:p14="http://schemas.microsoft.com/office/powerpoint/2010/main" val="3190375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5068" y="3272548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36913" y="3261121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905780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54FE204D-6A8E-4649-BE99-C8A0177DC08A}"/>
              </a:ext>
            </a:extLst>
          </p:cNvPr>
          <p:cNvCxnSpPr>
            <a:cxnSpLocks/>
          </p:cNvCxnSpPr>
          <p:nvPr/>
        </p:nvCxnSpPr>
        <p:spPr>
          <a:xfrm>
            <a:off x="1642267" y="4044208"/>
            <a:ext cx="547046" cy="1327337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A4CD61B-5866-46E7-AA64-4126E16FB016}"/>
              </a:ext>
            </a:extLst>
          </p:cNvPr>
          <p:cNvSpPr txBox="1"/>
          <p:nvPr/>
        </p:nvSpPr>
        <p:spPr>
          <a:xfrm>
            <a:off x="1517808" y="5435725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Bad </a:t>
            </a:r>
            <a:r>
              <a:rPr lang="fr-FR" sz="3200" dirty="0" err="1">
                <a:solidFill>
                  <a:srgbClr val="FF0000"/>
                </a:solidFill>
              </a:rPr>
              <a:t>idea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E0B55-1D0D-4710-A3CE-546806C1C3F0}"/>
              </a:ext>
            </a:extLst>
          </p:cNvPr>
          <p:cNvSpPr/>
          <p:nvPr/>
        </p:nvSpPr>
        <p:spPr>
          <a:xfrm>
            <a:off x="1005424" y="3736337"/>
            <a:ext cx="1488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55" name="Picture 4" descr="Image associÃ©e">
            <a:extLst>
              <a:ext uri="{FF2B5EF4-FFF2-40B4-BE49-F238E27FC236}">
                <a16:creationId xmlns:a16="http://schemas.microsoft.com/office/drawing/2014/main" id="{CF8692C1-4F15-4443-9283-04A6C93C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859" y="3760099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73BDD4-F138-4C9F-A90D-0E669606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330" r="8341" b="10395"/>
          <a:stretch/>
        </p:blipFill>
        <p:spPr>
          <a:xfrm rot="16200000">
            <a:off x="10113953" y="3312572"/>
            <a:ext cx="789120" cy="943538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C327DBD-2C5A-4BB4-8B2B-ECD426A157B7}"/>
              </a:ext>
            </a:extLst>
          </p:cNvPr>
          <p:cNvCxnSpPr>
            <a:cxnSpLocks/>
          </p:cNvCxnSpPr>
          <p:nvPr/>
        </p:nvCxnSpPr>
        <p:spPr>
          <a:xfrm>
            <a:off x="9810944" y="3327879"/>
            <a:ext cx="1299142" cy="95169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85D7C0-F204-4505-95EE-43F25DB4091C}"/>
              </a:ext>
            </a:extLst>
          </p:cNvPr>
          <p:cNvCxnSpPr>
            <a:cxnSpLocks/>
          </p:cNvCxnSpPr>
          <p:nvPr/>
        </p:nvCxnSpPr>
        <p:spPr>
          <a:xfrm flipV="1">
            <a:off x="9810944" y="3261121"/>
            <a:ext cx="1299142" cy="91778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6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caches HTTP/1.1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2697374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478" y="2825758"/>
            <a:ext cx="1104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  <a:br>
              <a:rPr lang="fr-FR" sz="2800" dirty="0"/>
            </a:br>
            <a:r>
              <a:rPr lang="fr-FR" sz="1400" dirty="0"/>
              <a:t>browser</a:t>
            </a:r>
            <a:endParaRPr lang="fr-F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954012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942585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2718037"/>
            <a:ext cx="1782605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707427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348105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3482936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3484751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365538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3670948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9BDE279-ACFD-4513-A248-C86BDCF61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330" r="8341" b="10395"/>
          <a:stretch/>
        </p:blipFill>
        <p:spPr>
          <a:xfrm rot="16200000">
            <a:off x="10099101" y="3089647"/>
            <a:ext cx="789120" cy="943538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78AB8E0-946F-418F-B2A0-3EE29FDA8F99}"/>
              </a:ext>
            </a:extLst>
          </p:cNvPr>
          <p:cNvCxnSpPr>
            <a:cxnSpLocks/>
          </p:cNvCxnSpPr>
          <p:nvPr/>
        </p:nvCxnSpPr>
        <p:spPr>
          <a:xfrm flipH="1">
            <a:off x="9648904" y="4356889"/>
            <a:ext cx="378446" cy="1302704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CE342DC-F02E-4034-B313-1C596ED06600}"/>
              </a:ext>
            </a:extLst>
          </p:cNvPr>
          <p:cNvSpPr txBox="1"/>
          <p:nvPr/>
        </p:nvSpPr>
        <p:spPr>
          <a:xfrm>
            <a:off x="7865314" y="5704524"/>
            <a:ext cx="35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Last chance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56E2C7-D830-44CF-BC9B-1F1B2ADBCC6B}"/>
              </a:ext>
            </a:extLst>
          </p:cNvPr>
          <p:cNvSpPr/>
          <p:nvPr/>
        </p:nvSpPr>
        <p:spPr>
          <a:xfrm>
            <a:off x="10022257" y="3990397"/>
            <a:ext cx="1426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cache</a:t>
            </a:r>
          </a:p>
        </p:txBody>
      </p:sp>
      <p:pic>
        <p:nvPicPr>
          <p:cNvPr id="34" name="Picture 4" descr="Image associÃ©e">
            <a:extLst>
              <a:ext uri="{FF2B5EF4-FFF2-40B4-BE49-F238E27FC236}">
                <a16:creationId xmlns:a16="http://schemas.microsoft.com/office/drawing/2014/main" id="{8A9984A0-6B36-440A-A1D2-065129D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3197" y="3995304"/>
            <a:ext cx="378447" cy="3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4781E1F-5C33-4D4B-A923-4F56561251C2}"/>
              </a:ext>
            </a:extLst>
          </p:cNvPr>
          <p:cNvSpPr txBox="1"/>
          <p:nvPr/>
        </p:nvSpPr>
        <p:spPr>
          <a:xfrm>
            <a:off x="4045068" y="3086804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DB2158C-A942-42BD-9442-579AB26415AF}"/>
              </a:ext>
            </a:extLst>
          </p:cNvPr>
          <p:cNvSpPr txBox="1"/>
          <p:nvPr/>
        </p:nvSpPr>
        <p:spPr>
          <a:xfrm>
            <a:off x="7036913" y="3075377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804485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8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7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96D10C-D273-41A8-813D-A9F0DE77A523}"/>
              </a:ext>
            </a:extLst>
          </p:cNvPr>
          <p:cNvCxnSpPr>
            <a:cxnSpLocks/>
          </p:cNvCxnSpPr>
          <p:nvPr/>
        </p:nvCxnSpPr>
        <p:spPr>
          <a:xfrm flipH="1">
            <a:off x="9426228" y="455698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E42F644-71E8-47CF-BFE1-EB3B490FB1F8}"/>
              </a:ext>
            </a:extLst>
          </p:cNvPr>
          <p:cNvSpPr txBox="1"/>
          <p:nvPr/>
        </p:nvSpPr>
        <p:spPr>
          <a:xfrm>
            <a:off x="8939427" y="59200"/>
            <a:ext cx="9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Server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76142F4-6439-4C44-BFC9-AD5FD3401040}"/>
              </a:ext>
            </a:extLst>
          </p:cNvPr>
          <p:cNvCxnSpPr>
            <a:cxnSpLocks/>
          </p:cNvCxnSpPr>
          <p:nvPr/>
        </p:nvCxnSpPr>
        <p:spPr>
          <a:xfrm flipH="1">
            <a:off x="6215456" y="468165"/>
            <a:ext cx="1" cy="598354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85BCD9B-78FE-4E25-BF6C-7F2CFF209BA1}"/>
              </a:ext>
            </a:extLst>
          </p:cNvPr>
          <p:cNvSpPr txBox="1"/>
          <p:nvPr/>
        </p:nvSpPr>
        <p:spPr>
          <a:xfrm>
            <a:off x="4949683" y="47755"/>
            <a:ext cx="28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Proxy Cache Publique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1F17FB-1E42-4BED-8906-A275596A5BA9}"/>
              </a:ext>
            </a:extLst>
          </p:cNvPr>
          <p:cNvCxnSpPr>
            <a:cxnSpLocks/>
          </p:cNvCxnSpPr>
          <p:nvPr/>
        </p:nvCxnSpPr>
        <p:spPr>
          <a:xfrm flipH="1">
            <a:off x="2904538" y="460271"/>
            <a:ext cx="17028" cy="15088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2106E31-A991-410C-BD21-5E838B82AAB1}"/>
              </a:ext>
            </a:extLst>
          </p:cNvPr>
          <p:cNvSpPr txBox="1"/>
          <p:nvPr/>
        </p:nvSpPr>
        <p:spPr>
          <a:xfrm>
            <a:off x="2468584" y="54308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1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97A51FB-3B7B-4299-9BAB-07F4559D76AD}"/>
              </a:ext>
            </a:extLst>
          </p:cNvPr>
          <p:cNvCxnSpPr>
            <a:cxnSpLocks/>
          </p:cNvCxnSpPr>
          <p:nvPr/>
        </p:nvCxnSpPr>
        <p:spPr>
          <a:xfrm flipH="1">
            <a:off x="2913052" y="2568672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171B54F-1D09-4CA6-B716-51E5CFADD411}"/>
              </a:ext>
            </a:extLst>
          </p:cNvPr>
          <p:cNvSpPr txBox="1"/>
          <p:nvPr/>
        </p:nvSpPr>
        <p:spPr>
          <a:xfrm>
            <a:off x="2525088" y="220529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2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C798BA-5146-4827-8D7B-F045C666D05F}"/>
              </a:ext>
            </a:extLst>
          </p:cNvPr>
          <p:cNvCxnSpPr>
            <a:cxnSpLocks/>
          </p:cNvCxnSpPr>
          <p:nvPr/>
        </p:nvCxnSpPr>
        <p:spPr>
          <a:xfrm flipH="1">
            <a:off x="2913052" y="4788413"/>
            <a:ext cx="8514" cy="15047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EF94167-B4E4-4728-B422-7114A6682D0E}"/>
              </a:ext>
            </a:extLst>
          </p:cNvPr>
          <p:cNvSpPr txBox="1"/>
          <p:nvPr/>
        </p:nvSpPr>
        <p:spPr>
          <a:xfrm>
            <a:off x="2537740" y="4419081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Client 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61A94F9-502F-40EA-95B9-C38A9D8D7E60}"/>
              </a:ext>
            </a:extLst>
          </p:cNvPr>
          <p:cNvCxnSpPr>
            <a:cxnSpLocks/>
          </p:cNvCxnSpPr>
          <p:nvPr/>
        </p:nvCxnSpPr>
        <p:spPr>
          <a:xfrm flipH="1">
            <a:off x="6288834" y="1005699"/>
            <a:ext cx="313739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2D118E-0C50-48AE-A526-6A72F49A4D15}"/>
              </a:ext>
            </a:extLst>
          </p:cNvPr>
          <p:cNvCxnSpPr>
            <a:cxnSpLocks/>
          </p:cNvCxnSpPr>
          <p:nvPr/>
        </p:nvCxnSpPr>
        <p:spPr>
          <a:xfrm>
            <a:off x="6288833" y="1441477"/>
            <a:ext cx="3137395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2CAC4AF-D512-4F57-8F98-AB50EA45E7F4}"/>
              </a:ext>
            </a:extLst>
          </p:cNvPr>
          <p:cNvCxnSpPr>
            <a:cxnSpLocks/>
          </p:cNvCxnSpPr>
          <p:nvPr/>
        </p:nvCxnSpPr>
        <p:spPr>
          <a:xfrm>
            <a:off x="2985683" y="1441477"/>
            <a:ext cx="3153593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DF33A4E-2477-464F-8D84-96D3DDF16FD6}"/>
              </a:ext>
            </a:extLst>
          </p:cNvPr>
          <p:cNvCxnSpPr>
            <a:cxnSpLocks/>
          </p:cNvCxnSpPr>
          <p:nvPr/>
        </p:nvCxnSpPr>
        <p:spPr>
          <a:xfrm flipH="1" flipV="1">
            <a:off x="2960783" y="2899747"/>
            <a:ext cx="3254674" cy="6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4C26A3D-6784-4A07-98AA-212AF6631796}"/>
              </a:ext>
            </a:extLst>
          </p:cNvPr>
          <p:cNvCxnSpPr>
            <a:cxnSpLocks/>
          </p:cNvCxnSpPr>
          <p:nvPr/>
        </p:nvCxnSpPr>
        <p:spPr>
          <a:xfrm>
            <a:off x="2960783" y="3668384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25BDD6-6F8E-4548-9BB1-4163EC71A28C}"/>
              </a:ext>
            </a:extLst>
          </p:cNvPr>
          <p:cNvCxnSpPr>
            <a:cxnSpLocks/>
          </p:cNvCxnSpPr>
          <p:nvPr/>
        </p:nvCxnSpPr>
        <p:spPr>
          <a:xfrm flipH="1">
            <a:off x="2960783" y="5226246"/>
            <a:ext cx="3267922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B35FBCD-CE44-4AB7-925F-021FA5803B73}"/>
              </a:ext>
            </a:extLst>
          </p:cNvPr>
          <p:cNvCxnSpPr>
            <a:cxnSpLocks/>
          </p:cNvCxnSpPr>
          <p:nvPr/>
        </p:nvCxnSpPr>
        <p:spPr>
          <a:xfrm>
            <a:off x="2960783" y="6016147"/>
            <a:ext cx="3692624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247DB8F9-417B-459D-B075-69FD54CCF379}"/>
              </a:ext>
            </a:extLst>
          </p:cNvPr>
          <p:cNvCxnSpPr>
            <a:cxnSpLocks/>
          </p:cNvCxnSpPr>
          <p:nvPr/>
        </p:nvCxnSpPr>
        <p:spPr>
          <a:xfrm>
            <a:off x="6653407" y="3288259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EDC6BF1-7F21-48C6-B266-4CCBE4A5D019}"/>
              </a:ext>
            </a:extLst>
          </p:cNvPr>
          <p:cNvCxnSpPr>
            <a:cxnSpLocks/>
          </p:cNvCxnSpPr>
          <p:nvPr/>
        </p:nvCxnSpPr>
        <p:spPr>
          <a:xfrm>
            <a:off x="6653407" y="2899814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2CF5943-1A42-4C12-A6A8-7BF5B39C2D1B}"/>
              </a:ext>
            </a:extLst>
          </p:cNvPr>
          <p:cNvCxnSpPr>
            <a:cxnSpLocks/>
          </p:cNvCxnSpPr>
          <p:nvPr/>
        </p:nvCxnSpPr>
        <p:spPr>
          <a:xfrm>
            <a:off x="6215456" y="2899814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Image associÃ©e">
            <a:extLst>
              <a:ext uri="{FF2B5EF4-FFF2-40B4-BE49-F238E27FC236}">
                <a16:creationId xmlns:a16="http://schemas.microsoft.com/office/drawing/2014/main" id="{A3CF7481-FE8F-491C-827A-0234CD5ED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64182" y="3081090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1915AFA-5113-45D9-8DA4-D331FF56963B}"/>
              </a:ext>
            </a:extLst>
          </p:cNvPr>
          <p:cNvCxnSpPr>
            <a:cxnSpLocks/>
          </p:cNvCxnSpPr>
          <p:nvPr/>
        </p:nvCxnSpPr>
        <p:spPr>
          <a:xfrm>
            <a:off x="6640159" y="5614691"/>
            <a:ext cx="0" cy="380125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D952379-1678-4992-B8B5-31D7CB1E8F34}"/>
              </a:ext>
            </a:extLst>
          </p:cNvPr>
          <p:cNvCxnSpPr>
            <a:cxnSpLocks/>
          </p:cNvCxnSpPr>
          <p:nvPr/>
        </p:nvCxnSpPr>
        <p:spPr>
          <a:xfrm>
            <a:off x="6640159" y="5226246"/>
            <a:ext cx="0" cy="221762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FB731A1-593F-44B4-A834-0AE317105445}"/>
              </a:ext>
            </a:extLst>
          </p:cNvPr>
          <p:cNvCxnSpPr>
            <a:cxnSpLocks/>
          </p:cNvCxnSpPr>
          <p:nvPr/>
        </p:nvCxnSpPr>
        <p:spPr>
          <a:xfrm>
            <a:off x="6202208" y="5226246"/>
            <a:ext cx="437951" cy="0"/>
          </a:xfrm>
          <a:prstGeom prst="line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Image associÃ©e">
            <a:extLst>
              <a:ext uri="{FF2B5EF4-FFF2-40B4-BE49-F238E27FC236}">
                <a16:creationId xmlns:a16="http://schemas.microsoft.com/office/drawing/2014/main" id="{ED4A2E9D-0685-47EE-89D1-C4B6C49C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450934" y="5407522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ZoneTexte 5120">
            <a:extLst>
              <a:ext uri="{FF2B5EF4-FFF2-40B4-BE49-F238E27FC236}">
                <a16:creationId xmlns:a16="http://schemas.microsoft.com/office/drawing/2014/main" id="{F1FD7A41-1BC1-41C0-9F51-E987B05FD2B0}"/>
              </a:ext>
            </a:extLst>
          </p:cNvPr>
          <p:cNvSpPr txBox="1"/>
          <p:nvPr/>
        </p:nvSpPr>
        <p:spPr>
          <a:xfrm>
            <a:off x="2960783" y="965220"/>
            <a:ext cx="325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47B0324-C688-4662-967A-126B1F0FF8CC}"/>
              </a:ext>
            </a:extLst>
          </p:cNvPr>
          <p:cNvSpPr txBox="1"/>
          <p:nvPr/>
        </p:nvSpPr>
        <p:spPr>
          <a:xfrm>
            <a:off x="6331131" y="463723"/>
            <a:ext cx="208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The 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empty</a:t>
            </a:r>
            <a:r>
              <a:rPr lang="fr-FR" sz="1400" i="1" dirty="0"/>
              <a:t>, </a:t>
            </a:r>
            <a:r>
              <a:rPr lang="fr-FR" sz="1400" i="1" dirty="0" err="1"/>
              <a:t>request</a:t>
            </a:r>
            <a:r>
              <a:rPr lang="fr-FR" sz="1400" i="1" dirty="0"/>
              <a:t> </a:t>
            </a:r>
            <a:r>
              <a:rPr lang="fr-FR" sz="1400" i="1" dirty="0" err="1"/>
              <a:t>forwarded</a:t>
            </a:r>
            <a:endParaRPr lang="fr-FR" sz="1400" i="1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92F0732-A8BD-4E28-8E71-4D42EF5EE02C}"/>
              </a:ext>
            </a:extLst>
          </p:cNvPr>
          <p:cNvSpPr txBox="1"/>
          <p:nvPr/>
        </p:nvSpPr>
        <p:spPr>
          <a:xfrm>
            <a:off x="6617292" y="1433115"/>
            <a:ext cx="277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</a:p>
          <a:p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ETag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: W/"67ab43"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92583E-C1BE-4D07-8170-05BC9BB86C2B}"/>
              </a:ext>
            </a:extLst>
          </p:cNvPr>
          <p:cNvSpPr txBox="1"/>
          <p:nvPr/>
        </p:nvSpPr>
        <p:spPr>
          <a:xfrm>
            <a:off x="2917388" y="1450011"/>
            <a:ext cx="298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pic>
        <p:nvPicPr>
          <p:cNvPr id="71" name="Picture 4" descr="Image associÃ©e">
            <a:extLst>
              <a:ext uri="{FF2B5EF4-FFF2-40B4-BE49-F238E27FC236}">
                <a16:creationId xmlns:a16="http://schemas.microsoft.com/office/drawing/2014/main" id="{FDF5D859-EFE9-4A3E-8EAC-8F8C2B899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6294901" y="1994086"/>
            <a:ext cx="378447" cy="3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D4749BC-DFF4-4719-827B-C5A175CA017F}"/>
              </a:ext>
            </a:extLst>
          </p:cNvPr>
          <p:cNvCxnSpPr>
            <a:cxnSpLocks/>
          </p:cNvCxnSpPr>
          <p:nvPr/>
        </p:nvCxnSpPr>
        <p:spPr>
          <a:xfrm flipV="1">
            <a:off x="6465930" y="1441477"/>
            <a:ext cx="0" cy="54734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51964934-0401-4540-8B38-4EE73FBF6EEE}"/>
              </a:ext>
            </a:extLst>
          </p:cNvPr>
          <p:cNvSpPr txBox="1"/>
          <p:nvPr/>
        </p:nvSpPr>
        <p:spPr>
          <a:xfrm>
            <a:off x="6746269" y="3372589"/>
            <a:ext cx="163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fresh</a:t>
            </a:r>
            <a:br>
              <a:rPr lang="fr-FR" sz="1400" i="1" dirty="0"/>
            </a:br>
            <a:r>
              <a:rPr lang="fr-FR" sz="1400" i="1" dirty="0" err="1"/>
              <a:t>Stored</a:t>
            </a:r>
            <a:r>
              <a:rPr lang="fr-FR" sz="1400" i="1" dirty="0"/>
              <a:t> document </a:t>
            </a:r>
            <a:r>
              <a:rPr lang="fr-FR" sz="1400" i="1" dirty="0" err="1"/>
              <a:t>returned</a:t>
            </a:r>
            <a:endParaRPr lang="fr-FR" sz="1400" i="1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D5DF77-63F8-48FE-BAA3-B32785451978}"/>
              </a:ext>
            </a:extLst>
          </p:cNvPr>
          <p:cNvSpPr txBox="1"/>
          <p:nvPr/>
        </p:nvSpPr>
        <p:spPr>
          <a:xfrm>
            <a:off x="6763061" y="2482170"/>
            <a:ext cx="15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http://monapi/doc</a:t>
            </a:r>
            <a:br>
              <a:rPr lang="fr-FR" sz="1400" i="1" dirty="0"/>
            </a:br>
            <a:r>
              <a:rPr lang="fr-FR" sz="1400" i="1" dirty="0"/>
              <a:t>max-</a:t>
            </a:r>
            <a:r>
              <a:rPr lang="fr-FR" sz="1400" i="1" dirty="0" err="1"/>
              <a:t>age</a:t>
            </a:r>
            <a:r>
              <a:rPr lang="fr-FR" sz="1400" i="1" dirty="0"/>
              <a:t>=100</a:t>
            </a:r>
            <a:br>
              <a:rPr lang="fr-FR" sz="1400" i="1" dirty="0"/>
            </a:br>
            <a:r>
              <a:rPr lang="fr-FR" sz="1400" i="1" dirty="0" err="1"/>
              <a:t>age</a:t>
            </a:r>
            <a:r>
              <a:rPr lang="fr-FR" sz="1400" i="1" dirty="0"/>
              <a:t>=10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8D31209-545F-4729-8B02-B2F12E4A4F0A}"/>
              </a:ext>
            </a:extLst>
          </p:cNvPr>
          <p:cNvSpPr txBox="1"/>
          <p:nvPr/>
        </p:nvSpPr>
        <p:spPr>
          <a:xfrm>
            <a:off x="2974031" y="2890758"/>
            <a:ext cx="328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DA69734-EBBE-4453-91FB-B7C54D7FE06E}"/>
              </a:ext>
            </a:extLst>
          </p:cNvPr>
          <p:cNvSpPr txBox="1"/>
          <p:nvPr/>
        </p:nvSpPr>
        <p:spPr>
          <a:xfrm>
            <a:off x="3014112" y="3680658"/>
            <a:ext cx="314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10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2DB3661-B049-425C-AE9B-DCFEE183CD7F}"/>
              </a:ext>
            </a:extLst>
          </p:cNvPr>
          <p:cNvCxnSpPr>
            <a:cxnSpLocks/>
          </p:cNvCxnSpPr>
          <p:nvPr/>
        </p:nvCxnSpPr>
        <p:spPr>
          <a:xfrm flipH="1">
            <a:off x="6653406" y="5318448"/>
            <a:ext cx="2779843" cy="17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660A28C-DFCC-4B31-A7E5-D7C26317FCAA}"/>
              </a:ext>
            </a:extLst>
          </p:cNvPr>
          <p:cNvCxnSpPr>
            <a:cxnSpLocks/>
          </p:cNvCxnSpPr>
          <p:nvPr/>
        </p:nvCxnSpPr>
        <p:spPr>
          <a:xfrm>
            <a:off x="6636267" y="5891561"/>
            <a:ext cx="2789961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48E1C73-6C32-49AC-817E-9D4256936C03}"/>
              </a:ext>
            </a:extLst>
          </p:cNvPr>
          <p:cNvSpPr txBox="1"/>
          <p:nvPr/>
        </p:nvSpPr>
        <p:spPr>
          <a:xfrm>
            <a:off x="6816120" y="5870070"/>
            <a:ext cx="2610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HTTP/1.1 304 Not 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Modified</a:t>
            </a:r>
            <a:endParaRPr lang="fr-FR" sz="1600" i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C5FE0E42-2A04-4B3F-861B-FF441170DFBE}"/>
              </a:ext>
            </a:extLst>
          </p:cNvPr>
          <p:cNvSpPr txBox="1"/>
          <p:nvPr/>
        </p:nvSpPr>
        <p:spPr>
          <a:xfrm>
            <a:off x="6301359" y="4655384"/>
            <a:ext cx="203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Cache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stale</a:t>
            </a:r>
            <a:br>
              <a:rPr lang="fr-FR" sz="1400" i="1" dirty="0"/>
            </a:br>
            <a:r>
              <a:rPr lang="fr-FR" sz="1400" i="1" dirty="0"/>
              <a:t>Check </a:t>
            </a:r>
            <a:r>
              <a:rPr lang="fr-FR" sz="1400" i="1" dirty="0" err="1"/>
              <a:t>freshness</a:t>
            </a:r>
            <a:endParaRPr lang="fr-FR" sz="1400" i="1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4FD46BC-1362-4ED1-B717-D5DF1EB2185A}"/>
              </a:ext>
            </a:extLst>
          </p:cNvPr>
          <p:cNvSpPr txBox="1"/>
          <p:nvPr/>
        </p:nvSpPr>
        <p:spPr>
          <a:xfrm>
            <a:off x="6783304" y="5271421"/>
            <a:ext cx="313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FEEB255F-2FB8-4B76-92E2-BFC4EE38F293}"/>
              </a:ext>
            </a:extLst>
          </p:cNvPr>
          <p:cNvSpPr txBox="1"/>
          <p:nvPr/>
        </p:nvSpPr>
        <p:spPr>
          <a:xfrm>
            <a:off x="6301403" y="6157296"/>
            <a:ext cx="207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/>
              <a:t>Fresh</a:t>
            </a:r>
            <a:r>
              <a:rPr lang="fr-FR" sz="1400" i="1" dirty="0"/>
              <a:t>! Reset </a:t>
            </a:r>
            <a:r>
              <a:rPr lang="fr-FR" sz="1400" i="1" dirty="0" err="1"/>
              <a:t>age</a:t>
            </a:r>
            <a:r>
              <a:rPr lang="fr-FR" sz="1400" i="1" dirty="0"/>
              <a:t> and </a:t>
            </a:r>
            <a:r>
              <a:rPr lang="fr-FR" sz="1400" i="1" dirty="0" err="1"/>
              <a:t>retruns</a:t>
            </a:r>
            <a:r>
              <a:rPr lang="fr-FR" sz="1400" i="1" dirty="0"/>
              <a:t> </a:t>
            </a:r>
            <a:r>
              <a:rPr lang="fr-FR" sz="1400" i="1" dirty="0" err="1"/>
              <a:t>cached</a:t>
            </a:r>
            <a:r>
              <a:rPr lang="fr-FR" sz="1400" i="1" dirty="0"/>
              <a:t> document.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BBCCCA51-A8AD-46D5-97C9-56EC98C76051}"/>
              </a:ext>
            </a:extLst>
          </p:cNvPr>
          <p:cNvSpPr txBox="1"/>
          <p:nvPr/>
        </p:nvSpPr>
        <p:spPr>
          <a:xfrm>
            <a:off x="2999937" y="6007389"/>
            <a:ext cx="290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HTTP/1.1 200 OK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Cache-Control: max-</a:t>
            </a:r>
            <a:r>
              <a:rPr lang="fr-FR" sz="1600" i="1" dirty="0" err="1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=100</a:t>
            </a:r>
            <a:b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Age: 0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0845894-4A84-4B67-A749-5C3044C9F878}"/>
              </a:ext>
            </a:extLst>
          </p:cNvPr>
          <p:cNvSpPr txBox="1"/>
          <p:nvPr/>
        </p:nvSpPr>
        <p:spPr>
          <a:xfrm>
            <a:off x="2960335" y="5214391"/>
            <a:ext cx="326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1">
                    <a:lumMod val="75000"/>
                  </a:schemeClr>
                </a:solidFill>
              </a:rPr>
              <a:t>GET http://monapi/doc  HTTP/1.1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75FF44-6B56-4BF7-B337-7F0E312EE80C}"/>
              </a:ext>
            </a:extLst>
          </p:cNvPr>
          <p:cNvSpPr txBox="1"/>
          <p:nvPr/>
        </p:nvSpPr>
        <p:spPr>
          <a:xfrm>
            <a:off x="10970" y="2664916"/>
            <a:ext cx="2349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133C488-B9FF-4A45-85BE-960DA27E46DE}"/>
              </a:ext>
            </a:extLst>
          </p:cNvPr>
          <p:cNvSpPr txBox="1"/>
          <p:nvPr/>
        </p:nvSpPr>
        <p:spPr>
          <a:xfrm>
            <a:off x="-3752" y="4946324"/>
            <a:ext cx="25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110 seconds </a:t>
            </a:r>
            <a:r>
              <a:rPr lang="fr-FR" sz="2400" dirty="0" err="1">
                <a:solidFill>
                  <a:srgbClr val="00B050"/>
                </a:solidFill>
              </a:rPr>
              <a:t>later</a:t>
            </a:r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B5DA64BC-29D9-41D6-B23C-4FBA27471BB9}"/>
              </a:ext>
            </a:extLst>
          </p:cNvPr>
          <p:cNvSpPr txBox="1"/>
          <p:nvPr/>
        </p:nvSpPr>
        <p:spPr>
          <a:xfrm>
            <a:off x="-4907" y="797122"/>
            <a:ext cx="254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The document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is</a:t>
            </a:r>
            <a:r>
              <a:rPr lang="fr-FR" sz="24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400" i="1" dirty="0" err="1">
                <a:solidFill>
                  <a:schemeClr val="accent2">
                    <a:lumMod val="75000"/>
                  </a:schemeClr>
                </a:solidFill>
              </a:rPr>
              <a:t>requested</a:t>
            </a:r>
            <a:endParaRPr lang="fr-FR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1E1DF348-1DE4-4C77-953C-3C06ACB26750}"/>
              </a:ext>
            </a:extLst>
          </p:cNvPr>
          <p:cNvCxnSpPr>
            <a:cxnSpLocks/>
          </p:cNvCxnSpPr>
          <p:nvPr/>
        </p:nvCxnSpPr>
        <p:spPr>
          <a:xfrm flipH="1">
            <a:off x="2998618" y="981876"/>
            <a:ext cx="3203590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EEFE3BB-B1E4-472E-BE14-55A5FE074848}"/>
              </a:ext>
            </a:extLst>
          </p:cNvPr>
          <p:cNvSpPr/>
          <p:nvPr/>
        </p:nvSpPr>
        <p:spPr>
          <a:xfrm>
            <a:off x="8660027" y="6604084"/>
            <a:ext cx="36006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dirty="0">
                <a:hlinkClick r:id="rId3"/>
              </a:rPr>
              <a:t>https://developer.mozilla.org/en-US/docs/Web/HTTP/Caching</a:t>
            </a:r>
            <a:endParaRPr lang="fr-FR" sz="10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3AE333B-5FF7-4D89-A982-74F6CA0BC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2684" r="10628" b="9340"/>
          <a:stretch/>
        </p:blipFill>
        <p:spPr>
          <a:xfrm rot="16200000">
            <a:off x="1917688" y="147607"/>
            <a:ext cx="584775" cy="43858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86535F9F-6330-49FD-8AB8-9B35B7E69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9" y="4311359"/>
            <a:ext cx="438581" cy="584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CD8677-4597-4968-A314-B63E7D9A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1428" y="2174411"/>
            <a:ext cx="438583" cy="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5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959948" y="3938549"/>
            <a:ext cx="3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24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4076406" y="2082460"/>
            <a:ext cx="43609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fr-FR" sz="2400" i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If-None-Match: W/"67ab43"</a:t>
            </a: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704296" y="3146412"/>
            <a:ext cx="102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09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5966488"/>
            <a:ext cx="9697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https://developer.mozilla.org/en-US/docs/Web/HTTP/Headers/If-None-Match</a:t>
            </a:r>
            <a:endParaRPr lang="fr-FR" dirty="0"/>
          </a:p>
          <a:p>
            <a:r>
              <a:rPr lang="fr-FR" dirty="0">
                <a:hlinkClick r:id="rId5"/>
              </a:rPr>
              <a:t>https://developer.mozilla.org/en-US/docs/Web/HTTP/Headers/ETag</a:t>
            </a:r>
            <a:endParaRPr lang="fr-FR" dirty="0"/>
          </a:p>
          <a:p>
            <a:r>
              <a:rPr lang="fr-FR" dirty="0">
                <a:hlinkClick r:id="rId6"/>
              </a:rPr>
              <a:t>https://developer.mozilla.org/en-US/docs/Web/HTTP/Headers/If-Modified-Since</a:t>
            </a:r>
            <a:endParaRPr lang="fr-FR" dirty="0"/>
          </a:p>
          <a:p>
            <a:endParaRPr lang="fr-FR" dirty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41877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39B83-FB01-49CE-A437-9F991B5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D7B3E-B6C3-437F-822D-B51B5FB380DA}"/>
              </a:ext>
            </a:extLst>
          </p:cNvPr>
          <p:cNvSpPr/>
          <p:nvPr/>
        </p:nvSpPr>
        <p:spPr>
          <a:xfrm>
            <a:off x="673376" y="1881298"/>
            <a:ext cx="1782605" cy="17566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117D7-8690-464E-84EE-75202E204A75}"/>
              </a:ext>
            </a:extLst>
          </p:cNvPr>
          <p:cNvSpPr txBox="1"/>
          <p:nvPr/>
        </p:nvSpPr>
        <p:spPr>
          <a:xfrm>
            <a:off x="965285" y="250376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Client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AF3FE-6955-479D-B681-30AF4E0F2D6A}"/>
              </a:ext>
            </a:extLst>
          </p:cNvPr>
          <p:cNvSpPr/>
          <p:nvPr/>
        </p:nvSpPr>
        <p:spPr>
          <a:xfrm>
            <a:off x="3665221" y="2137936"/>
            <a:ext cx="1782605" cy="13255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E6B843-B86B-4189-9591-F87B50284B4C}"/>
              </a:ext>
            </a:extLst>
          </p:cNvPr>
          <p:cNvSpPr txBox="1"/>
          <p:nvPr/>
        </p:nvSpPr>
        <p:spPr>
          <a:xfrm>
            <a:off x="404943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06704-98C8-4304-80AD-57A7CAE37A8E}"/>
              </a:ext>
            </a:extLst>
          </p:cNvPr>
          <p:cNvSpPr/>
          <p:nvPr/>
        </p:nvSpPr>
        <p:spPr>
          <a:xfrm>
            <a:off x="6657066" y="2126509"/>
            <a:ext cx="1782605" cy="13255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F09A6-5C56-4ACC-97F7-E7291AA323C8}"/>
              </a:ext>
            </a:extLst>
          </p:cNvPr>
          <p:cNvSpPr txBox="1"/>
          <p:nvPr/>
        </p:nvSpPr>
        <p:spPr>
          <a:xfrm>
            <a:off x="7053649" y="2513672"/>
            <a:ext cx="98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6D731-3A18-4DEF-A0AA-C0306FD2B14D}"/>
              </a:ext>
            </a:extLst>
          </p:cNvPr>
          <p:cNvSpPr/>
          <p:nvPr/>
        </p:nvSpPr>
        <p:spPr>
          <a:xfrm>
            <a:off x="9648911" y="1901961"/>
            <a:ext cx="1869713" cy="17359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B0E601-1F66-4C25-8DA5-4C8D10AB9E75}"/>
              </a:ext>
            </a:extLst>
          </p:cNvPr>
          <p:cNvSpPr txBox="1"/>
          <p:nvPr/>
        </p:nvSpPr>
        <p:spPr>
          <a:xfrm>
            <a:off x="9981502" y="2508335"/>
            <a:ext cx="111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Server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4EE6B0-5960-4356-A45A-228F325A486B}"/>
              </a:ext>
            </a:extLst>
          </p:cNvPr>
          <p:cNvCxnSpPr>
            <a:cxnSpLocks/>
          </p:cNvCxnSpPr>
          <p:nvPr/>
        </p:nvCxnSpPr>
        <p:spPr>
          <a:xfrm flipH="1">
            <a:off x="2455981" y="2664974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C3AA02A-1FD6-41EC-8106-A630E77DAFF2}"/>
              </a:ext>
            </a:extLst>
          </p:cNvPr>
          <p:cNvCxnSpPr>
            <a:cxnSpLocks/>
          </p:cNvCxnSpPr>
          <p:nvPr/>
        </p:nvCxnSpPr>
        <p:spPr>
          <a:xfrm flipH="1">
            <a:off x="5447826" y="2666860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337CB9F-0D5A-4EFD-86CB-CEA84BA102C4}"/>
              </a:ext>
            </a:extLst>
          </p:cNvPr>
          <p:cNvCxnSpPr>
            <a:cxnSpLocks/>
          </p:cNvCxnSpPr>
          <p:nvPr/>
        </p:nvCxnSpPr>
        <p:spPr>
          <a:xfrm flipH="1">
            <a:off x="8439671" y="2668675"/>
            <a:ext cx="1209240" cy="1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03E6B-A37C-4969-A831-063178CDFA2B}"/>
              </a:ext>
            </a:extLst>
          </p:cNvPr>
          <p:cNvCxnSpPr>
            <a:cxnSpLocks/>
          </p:cNvCxnSpPr>
          <p:nvPr/>
        </p:nvCxnSpPr>
        <p:spPr>
          <a:xfrm>
            <a:off x="8439671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F2E70BE-F16C-4B9E-BF8B-A3C704DF104D}"/>
              </a:ext>
            </a:extLst>
          </p:cNvPr>
          <p:cNvCxnSpPr>
            <a:cxnSpLocks/>
          </p:cNvCxnSpPr>
          <p:nvPr/>
        </p:nvCxnSpPr>
        <p:spPr>
          <a:xfrm>
            <a:off x="5447826" y="283931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2619A6-C29A-48EA-A627-82DD65108F14}"/>
              </a:ext>
            </a:extLst>
          </p:cNvPr>
          <p:cNvCxnSpPr>
            <a:cxnSpLocks/>
          </p:cNvCxnSpPr>
          <p:nvPr/>
        </p:nvCxnSpPr>
        <p:spPr>
          <a:xfrm>
            <a:off x="2455981" y="2854872"/>
            <a:ext cx="1209240" cy="0"/>
          </a:xfrm>
          <a:prstGeom prst="line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9B97A-46A4-4FC3-A59D-02DA0FA5AA43}"/>
              </a:ext>
            </a:extLst>
          </p:cNvPr>
          <p:cNvSpPr/>
          <p:nvPr/>
        </p:nvSpPr>
        <p:spPr>
          <a:xfrm>
            <a:off x="417283" y="6325316"/>
            <a:ext cx="601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hlinkClick r:id="rId2"/>
              </a:rPr>
              <a:t>https://developer.mozilla.org/en-US/docs/Web/HTTP/Caching</a:t>
            </a:r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84677B-9FEA-430D-9C54-0938C150CA7B}"/>
              </a:ext>
            </a:extLst>
          </p:cNvPr>
          <p:cNvSpPr/>
          <p:nvPr/>
        </p:nvSpPr>
        <p:spPr>
          <a:xfrm>
            <a:off x="2957513" y="529439"/>
            <a:ext cx="839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B3C40"/>
                </a:solidFill>
                <a:latin typeface="Open Sans"/>
              </a:rPr>
              <a:t>Between the Web browser and the server, numerous computers and machines relay the HTTP messages.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1046A-F9DF-4161-AB5B-B0C1BDA5DF49}"/>
              </a:ext>
            </a:extLst>
          </p:cNvPr>
          <p:cNvSpPr/>
          <p:nvPr/>
        </p:nvSpPr>
        <p:spPr>
          <a:xfrm>
            <a:off x="4639650" y="3798269"/>
            <a:ext cx="5538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Caching</a:t>
            </a:r>
            <a:r>
              <a:rPr lang="en-US" sz="2800" dirty="0">
                <a:latin typeface="Open Sans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Filtering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Load balancing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Authentication</a:t>
            </a:r>
            <a:r>
              <a:rPr lang="en-US" sz="2800" dirty="0">
                <a:latin typeface="Open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</a:rPr>
              <a:t>Logging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Open Sans"/>
            </a:endParaRPr>
          </a:p>
        </p:txBody>
      </p:sp>
      <p:pic>
        <p:nvPicPr>
          <p:cNvPr id="30" name="Picture 2" descr="Résultat de recherche d'images pour &quot;image ordinateur&quot;">
            <a:extLst>
              <a:ext uri="{FF2B5EF4-FFF2-40B4-BE49-F238E27FC236}">
                <a16:creationId xmlns:a16="http://schemas.microsoft.com/office/drawing/2014/main" id="{5689A276-0E21-41E6-8E04-B2136585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83" y="2513672"/>
            <a:ext cx="500793" cy="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8C4E020-46E9-41F8-A983-B359C045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11671074" y="2508335"/>
            <a:ext cx="34834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9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associÃ©e">
            <a:extLst>
              <a:ext uri="{FF2B5EF4-FFF2-40B4-BE49-F238E27FC236}">
                <a16:creationId xmlns:a16="http://schemas.microsoft.com/office/drawing/2014/main" id="{5295561B-369E-4C11-BF45-5A393C36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413" r="-2" b="6609"/>
          <a:stretch/>
        </p:blipFill>
        <p:spPr bwMode="auto">
          <a:xfrm flipH="1">
            <a:off x="2846541" y="2973463"/>
            <a:ext cx="965924" cy="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B1F828-C659-469D-89AD-E1A66B38518E}"/>
              </a:ext>
            </a:extLst>
          </p:cNvPr>
          <p:cNvCxnSpPr>
            <a:cxnSpLocks/>
          </p:cNvCxnSpPr>
          <p:nvPr/>
        </p:nvCxnSpPr>
        <p:spPr>
          <a:xfrm flipH="1">
            <a:off x="4180416" y="3137685"/>
            <a:ext cx="3383879" cy="0"/>
          </a:xfrm>
          <a:prstGeom prst="line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C9A3E23-53C0-4E7B-8816-7D4EFBB08204}"/>
              </a:ext>
            </a:extLst>
          </p:cNvPr>
          <p:cNvCxnSpPr>
            <a:cxnSpLocks/>
          </p:cNvCxnSpPr>
          <p:nvPr/>
        </p:nvCxnSpPr>
        <p:spPr>
          <a:xfrm>
            <a:off x="4106675" y="3664821"/>
            <a:ext cx="3383880" cy="0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F48AA16-6A92-4DAE-93AD-08185226C7DB}"/>
              </a:ext>
            </a:extLst>
          </p:cNvPr>
          <p:cNvSpPr txBox="1"/>
          <p:nvPr/>
        </p:nvSpPr>
        <p:spPr>
          <a:xfrm>
            <a:off x="3959948" y="3938549"/>
            <a:ext cx="3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  <a:t>HTTP/1.1 304 Not </a:t>
            </a:r>
            <a:r>
              <a:rPr lang="fr-FR" sz="2400" i="1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endParaRPr lang="fr-FR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DE49BF-AFCE-43A1-A7AC-42C2861FBF40}"/>
              </a:ext>
            </a:extLst>
          </p:cNvPr>
          <p:cNvSpPr txBox="1"/>
          <p:nvPr/>
        </p:nvSpPr>
        <p:spPr>
          <a:xfrm>
            <a:off x="4076406" y="2082460"/>
            <a:ext cx="7987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  <a:t>GET http://monapi/doc </a:t>
            </a:r>
            <a:br>
              <a:rPr lang="fr-FR" sz="24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</a:rPr>
              <a:t>If-Modified-Since: Wed, 21 Oct 2015 07:28:00 GMT</a:t>
            </a:r>
          </a:p>
          <a:p>
            <a:endParaRPr lang="fr-FR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4" descr="Résultat de recherche d'images pour &quot;image serveur&quot;">
            <a:extLst>
              <a:ext uri="{FF2B5EF4-FFF2-40B4-BE49-F238E27FC236}">
                <a16:creationId xmlns:a16="http://schemas.microsoft.com/office/drawing/2014/main" id="{4E3A1545-B3F2-45AA-8A51-227670AA7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7963990" y="2913457"/>
            <a:ext cx="727098" cy="10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FAA2C5-8FE0-4F6E-A5C4-7A9B5C39D3FC}"/>
              </a:ext>
            </a:extLst>
          </p:cNvPr>
          <p:cNvSpPr/>
          <p:nvPr/>
        </p:nvSpPr>
        <p:spPr>
          <a:xfrm>
            <a:off x="1704296" y="3146412"/>
            <a:ext cx="1024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cache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B565A-F7D9-4C99-9844-347FD9CD3663}"/>
              </a:ext>
            </a:extLst>
          </p:cNvPr>
          <p:cNvSpPr/>
          <p:nvPr/>
        </p:nvSpPr>
        <p:spPr>
          <a:xfrm>
            <a:off x="8843806" y="3137685"/>
            <a:ext cx="109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B544A-1B73-4DFE-8D47-CC182E917D53}"/>
              </a:ext>
            </a:extLst>
          </p:cNvPr>
          <p:cNvSpPr/>
          <p:nvPr/>
        </p:nvSpPr>
        <p:spPr>
          <a:xfrm>
            <a:off x="0" y="6119888"/>
            <a:ext cx="96976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hlinkClick r:id="rId4"/>
              </a:rPr>
              <a:t>https://developer.mozilla.org/en-US/docs/Web/HTTP/Headers/If-None-Match</a:t>
            </a:r>
            <a:endParaRPr lang="fr-FR" sz="1400" dirty="0"/>
          </a:p>
          <a:p>
            <a:r>
              <a:rPr lang="fr-FR" sz="1400" dirty="0">
                <a:hlinkClick r:id="rId5"/>
              </a:rPr>
              <a:t>https://developer.mozilla.org/en-US/docs/Web/HTTP/Headers/ETag</a:t>
            </a:r>
            <a:endParaRPr lang="fr-FR" sz="1400" dirty="0"/>
          </a:p>
          <a:p>
            <a:r>
              <a:rPr lang="fr-FR" sz="1400" dirty="0">
                <a:hlinkClick r:id="rId6"/>
              </a:rPr>
              <a:t>https://developer.mozilla.org/en-US/docs/Web/HTTP/Headers/If-Modified-Since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58FECE-751A-46C8-9EDF-B36B38207880}"/>
              </a:ext>
            </a:extLst>
          </p:cNvPr>
          <p:cNvSpPr/>
          <p:nvPr/>
        </p:nvSpPr>
        <p:spPr>
          <a:xfrm>
            <a:off x="6825671" y="5397100"/>
            <a:ext cx="4553865" cy="1384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More HTTP Headers : Cache-Control, Content-Location, Date, </a:t>
            </a:r>
            <a:r>
              <a:rPr lang="fr-FR" sz="2800" dirty="0" err="1">
                <a:solidFill>
                  <a:schemeClr val="bg1"/>
                </a:solidFill>
              </a:rPr>
              <a:t>Etag</a:t>
            </a:r>
            <a:r>
              <a:rPr lang="fr-FR" sz="2800" dirty="0">
                <a:solidFill>
                  <a:schemeClr val="bg1"/>
                </a:solidFill>
              </a:rPr>
              <a:t>, Expires, </a:t>
            </a:r>
            <a:r>
              <a:rPr lang="fr-FR" sz="2800" dirty="0" err="1">
                <a:solidFill>
                  <a:schemeClr val="bg1"/>
                </a:solidFill>
              </a:rPr>
              <a:t>Vary</a:t>
            </a:r>
            <a:r>
              <a:rPr lang="fr-FR" sz="2800" dirty="0">
                <a:solidFill>
                  <a:schemeClr val="bg1"/>
                </a:solidFill>
              </a:rPr>
              <a:t>, etc.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D2B97B97-C4BF-4840-844C-41D97693DF81}"/>
              </a:ext>
            </a:extLst>
          </p:cNvPr>
          <p:cNvSpPr txBox="1">
            <a:spLocks/>
          </p:cNvSpPr>
          <p:nvPr/>
        </p:nvSpPr>
        <p:spPr>
          <a:xfrm>
            <a:off x="607141" y="2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REST cache HTTP/1.1</a:t>
            </a:r>
          </a:p>
        </p:txBody>
      </p:sp>
    </p:spTree>
    <p:extLst>
      <p:ext uri="{BB962C8B-B14F-4D97-AF65-F5344CB8AC3E}">
        <p14:creationId xmlns:p14="http://schemas.microsoft.com/office/powerpoint/2010/main" val="1621829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10CFCC9-A448-4895-9C53-853283663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54241"/>
              </p:ext>
            </p:extLst>
          </p:nvPr>
        </p:nvGraphicFramePr>
        <p:xfrm>
          <a:off x="0" y="0"/>
          <a:ext cx="12192000" cy="68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23">
                  <a:extLst>
                    <a:ext uri="{9D8B030D-6E8A-4147-A177-3AD203B41FA5}">
                      <a16:colId xmlns:a16="http://schemas.microsoft.com/office/drawing/2014/main" val="2720861442"/>
                    </a:ext>
                  </a:extLst>
                </a:gridCol>
                <a:gridCol w="8771677">
                  <a:extLst>
                    <a:ext uri="{9D8B030D-6E8A-4147-A177-3AD203B41FA5}">
                      <a16:colId xmlns:a16="http://schemas.microsoft.com/office/drawing/2014/main" val="1316172619"/>
                    </a:ext>
                  </a:extLst>
                </a:gridCol>
              </a:tblGrid>
              <a:tr h="711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Cache-Control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i="0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Explication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6143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=86400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peut être mise en cache par le navigateur et tout cache intermédiaire (elle est donc « 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publique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») pendant un maximum de 1 jour (60 secondes x 60 minutes x 24 heures)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9468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private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que par le navigateur du client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579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public, max-</a:t>
                      </a:r>
                      <a:r>
                        <a:rPr lang="fr-FR" sz="2400" b="1" dirty="0" err="1">
                          <a:solidFill>
                            <a:srgbClr val="212121"/>
                          </a:solidFill>
                          <a:effectLst/>
                        </a:rPr>
                        <a:t>age</a:t>
                      </a: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=600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ne peut être mise en cache par le navigateur du client et les « </a:t>
                      </a:r>
                      <a:r>
                        <a:rPr lang="fr-FR" sz="2400" dirty="0" err="1">
                          <a:solidFill>
                            <a:srgbClr val="212121"/>
                          </a:solidFill>
                          <a:effectLst/>
                        </a:rPr>
                        <a:t>proxies</a:t>
                      </a: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 » du réseau pendant un maximum de 10 minutes (60 secondes x 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51166"/>
                  </a:ext>
                </a:extLst>
              </a:tr>
              <a:tr h="834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rgbClr val="212121"/>
                          </a:solidFill>
                          <a:effectLst/>
                        </a:rPr>
                        <a:t>no-store</a:t>
                      </a:r>
                    </a:p>
                    <a:p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rgbClr val="212121"/>
                          </a:solidFill>
                          <a:effectLst/>
                        </a:rPr>
                        <a:t>La réponse n'est pas autorisée à être mise en cache et doit être récupérée en intégralité à chaque requête.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145876"/>
                  </a:ext>
                </a:extLst>
              </a:tr>
              <a:tr h="1205808">
                <a:tc>
                  <a:txBody>
                    <a:bodyPr/>
                    <a:lstStyle/>
                    <a:p>
                      <a:r>
                        <a:rPr lang="fr-FR" sz="2400" b="1" dirty="0"/>
                        <a:t>no-cache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Cela vous permet de spécifier que la requête suivante pour le même contenu devra obligatoirement être validée par le serveur. Ceci rend l'entrée dans le cache directement périmée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76516"/>
                  </a:ext>
                </a:extLst>
              </a:tr>
              <a:tr h="463772">
                <a:tc>
                  <a:txBody>
                    <a:bodyPr/>
                    <a:lstStyle/>
                    <a:p>
                      <a:r>
                        <a:rPr lang="fr-FR" sz="2400" b="1" dirty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hlinkClick r:id="rId2"/>
                        </a:rPr>
                        <a:t>https://fr.wikipedia.org/wiki/Cache-Control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13438"/>
                  </a:ext>
                </a:extLst>
              </a:tr>
            </a:tbl>
          </a:graphicData>
        </a:graphic>
      </p:graphicFrame>
      <p:sp>
        <p:nvSpPr>
          <p:cNvPr id="9" name="Titre 8">
            <a:extLst>
              <a:ext uri="{FF2B5EF4-FFF2-40B4-BE49-F238E27FC236}">
                <a16:creationId xmlns:a16="http://schemas.microsoft.com/office/drawing/2014/main" id="{869CA2F2-F0B8-416D-B5CE-B4945D39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9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3A2C82-CC14-4C94-821B-013DCC472151}"/>
              </a:ext>
            </a:extLst>
          </p:cNvPr>
          <p:cNvSpPr/>
          <p:nvPr/>
        </p:nvSpPr>
        <p:spPr>
          <a:xfrm>
            <a:off x="3706771" y="474955"/>
            <a:ext cx="3387213" cy="665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Reusable</a:t>
            </a:r>
            <a:r>
              <a:rPr lang="fr-FR" sz="2800" dirty="0"/>
              <a:t> </a:t>
            </a:r>
            <a:r>
              <a:rPr lang="fr-FR" sz="2800" dirty="0" err="1"/>
              <a:t>response</a:t>
            </a:r>
            <a:r>
              <a:rPr lang="fr-FR" sz="2800" dirty="0"/>
              <a:t>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6DC53D-460E-49D0-8E49-2AF05E17F979}"/>
              </a:ext>
            </a:extLst>
          </p:cNvPr>
          <p:cNvSpPr/>
          <p:nvPr/>
        </p:nvSpPr>
        <p:spPr>
          <a:xfrm>
            <a:off x="5314961" y="1586639"/>
            <a:ext cx="3950110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Revalidate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time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B76D7C7-FF5C-4E88-8260-CC3CC66AE86B}"/>
              </a:ext>
            </a:extLst>
          </p:cNvPr>
          <p:cNvSpPr/>
          <p:nvPr/>
        </p:nvSpPr>
        <p:spPr>
          <a:xfrm>
            <a:off x="2256512" y="2706138"/>
            <a:ext cx="5791200" cy="66278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Cacheable</a:t>
            </a:r>
            <a:r>
              <a:rPr lang="fr-FR" sz="2800" dirty="0"/>
              <a:t> by </a:t>
            </a:r>
            <a:r>
              <a:rPr lang="fr-FR" sz="2800" dirty="0" err="1"/>
              <a:t>intermediate</a:t>
            </a:r>
            <a:r>
              <a:rPr lang="fr-FR" sz="2800" dirty="0"/>
              <a:t> caches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6641A3-4043-48AA-A7F7-701A305D7388}"/>
              </a:ext>
            </a:extLst>
          </p:cNvPr>
          <p:cNvSpPr/>
          <p:nvPr/>
        </p:nvSpPr>
        <p:spPr>
          <a:xfrm>
            <a:off x="3016056" y="4735803"/>
            <a:ext cx="4286864" cy="6627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Maximum cache </a:t>
            </a:r>
            <a:r>
              <a:rPr lang="fr-FR" sz="2800" dirty="0" err="1"/>
              <a:t>lifetime</a:t>
            </a:r>
            <a:r>
              <a:rPr lang="fr-FR" sz="2800" dirty="0"/>
              <a:t>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544D7D7-BBEF-43FD-AF06-1140551869EA}"/>
              </a:ext>
            </a:extLst>
          </p:cNvPr>
          <p:cNvSpPr/>
          <p:nvPr/>
        </p:nvSpPr>
        <p:spPr>
          <a:xfrm>
            <a:off x="2208581" y="3798617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BF3F8C-6BFC-49A6-B445-CC54C8922D4B}"/>
              </a:ext>
            </a:extLst>
          </p:cNvPr>
          <p:cNvSpPr/>
          <p:nvPr/>
        </p:nvSpPr>
        <p:spPr>
          <a:xfrm>
            <a:off x="5668306" y="3822461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private</a:t>
            </a:r>
            <a:endParaRPr lang="fr-FR" sz="28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1F70A2-DDD2-4752-9FDC-BEA9D40DB43D}"/>
              </a:ext>
            </a:extLst>
          </p:cNvPr>
          <p:cNvSpPr/>
          <p:nvPr/>
        </p:nvSpPr>
        <p:spPr>
          <a:xfrm>
            <a:off x="1874899" y="15866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no-store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46A0BEB-2B56-44A2-86FB-8CF155B0F80B}"/>
              </a:ext>
            </a:extLst>
          </p:cNvPr>
          <p:cNvSpPr/>
          <p:nvPr/>
        </p:nvSpPr>
        <p:spPr>
          <a:xfrm>
            <a:off x="4010955" y="5715632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max-</a:t>
            </a:r>
            <a:r>
              <a:rPr lang="fr-FR" sz="2800" dirty="0" err="1"/>
              <a:t>age</a:t>
            </a:r>
            <a:r>
              <a:rPr lang="fr-FR" sz="2800" dirty="0"/>
              <a:t>=…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12F0049-2662-4C2A-AC69-BC6CBEBDACBE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5400378" y="1140056"/>
            <a:ext cx="1889638" cy="446583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1C7AF38-4CD4-4581-8F8A-F64D50864E8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75945" y="1140056"/>
            <a:ext cx="2524433" cy="47756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59F8F26-7D61-4A50-81D1-F3F04A1284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152112" y="2249422"/>
            <a:ext cx="2137904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FA0520B-743E-476A-AF08-125DFCD8CC0A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5152112" y="3368922"/>
            <a:ext cx="1657351" cy="453539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346F90F-BD15-4111-9C47-3323892E9FA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3349738" y="3368922"/>
            <a:ext cx="1802374" cy="429695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5F47810-3634-48A5-A47D-7FFD50C6A32A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5159488" y="4485245"/>
            <a:ext cx="1649975" cy="250558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384E6F-DE07-4412-98EA-4CFC169DA28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349738" y="4461401"/>
            <a:ext cx="1809750" cy="274402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2889A8-2BFD-4357-B998-1C9BE2605652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5152112" y="5398586"/>
            <a:ext cx="7376" cy="31704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8297D9C-845B-4024-80EE-ED7E6D52EFCD}"/>
              </a:ext>
            </a:extLst>
          </p:cNvPr>
          <p:cNvSpPr/>
          <p:nvPr/>
        </p:nvSpPr>
        <p:spPr>
          <a:xfrm>
            <a:off x="8611837" y="2706138"/>
            <a:ext cx="2282313" cy="6627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no-cache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C72AF4D-F11D-489A-B722-BD34BF5B485C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7290016" y="2249422"/>
            <a:ext cx="2462978" cy="456716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1B7A775-B8B1-4269-9C56-740D127BD01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8047712" y="3037530"/>
            <a:ext cx="564125" cy="0"/>
          </a:xfrm>
          <a:prstGeom prst="line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F94EE4-B148-4DB5-A07A-AA2D9AB8E894}"/>
              </a:ext>
            </a:extLst>
          </p:cNvPr>
          <p:cNvSpPr/>
          <p:nvPr/>
        </p:nvSpPr>
        <p:spPr>
          <a:xfrm>
            <a:off x="123468" y="6378415"/>
            <a:ext cx="581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fr-FR" sz="2400" i="1" dirty="0" err="1">
                <a:solidFill>
                  <a:schemeClr val="bg1">
                    <a:lumMod val="50000"/>
                  </a:schemeClr>
                </a:solidFill>
              </a:rPr>
              <a:t>Cache-Control:private,max-age</a:t>
            </a:r>
            <a:r>
              <a:rPr lang="fr-FR" sz="2400" i="1">
                <a:solidFill>
                  <a:schemeClr val="bg1">
                    <a:lumMod val="50000"/>
                  </a:schemeClr>
                </a:solidFill>
              </a:rPr>
              <a:t>=60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CEDD7C-F6B0-448C-B932-9B6792C4BF0E}"/>
              </a:ext>
            </a:extLst>
          </p:cNvPr>
          <p:cNvSpPr/>
          <p:nvPr/>
        </p:nvSpPr>
        <p:spPr>
          <a:xfrm>
            <a:off x="8571346" y="5559714"/>
            <a:ext cx="35067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https://developers.google.com/web/fundamentals/performance/optimizing-content-efficiency/http-caching?hl=fr</a:t>
            </a:r>
            <a:endParaRPr lang="fr-FR" dirty="0"/>
          </a:p>
          <a:p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BA42B12-D811-4653-B42A-82D45DDBF80A}"/>
              </a:ext>
            </a:extLst>
          </p:cNvPr>
          <p:cNvSpPr txBox="1"/>
          <p:nvPr/>
        </p:nvSpPr>
        <p:spPr>
          <a:xfrm>
            <a:off x="7179401" y="112211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4CA66E7-CEF3-42D7-8076-C39B96E8EDF9}"/>
              </a:ext>
            </a:extLst>
          </p:cNvPr>
          <p:cNvSpPr txBox="1"/>
          <p:nvPr/>
        </p:nvSpPr>
        <p:spPr>
          <a:xfrm>
            <a:off x="9221078" y="217073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7C211C6-E6CB-4492-9DB4-AAFD8EC2B260}"/>
              </a:ext>
            </a:extLst>
          </p:cNvPr>
          <p:cNvSpPr txBox="1"/>
          <p:nvPr/>
        </p:nvSpPr>
        <p:spPr>
          <a:xfrm>
            <a:off x="6422032" y="3308003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B3EEE24-B05C-4480-BEAD-85DACDE4AF81}"/>
              </a:ext>
            </a:extLst>
          </p:cNvPr>
          <p:cNvSpPr txBox="1"/>
          <p:nvPr/>
        </p:nvSpPr>
        <p:spPr>
          <a:xfrm>
            <a:off x="3030804" y="10834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D97963-0A35-4EA3-96FF-6936E3C2E374}"/>
              </a:ext>
            </a:extLst>
          </p:cNvPr>
          <p:cNvSpPr txBox="1"/>
          <p:nvPr/>
        </p:nvSpPr>
        <p:spPr>
          <a:xfrm>
            <a:off x="3030804" y="325073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57D4743-DD39-4713-A800-54596607516E}"/>
              </a:ext>
            </a:extLst>
          </p:cNvPr>
          <p:cNvSpPr txBox="1"/>
          <p:nvPr/>
        </p:nvSpPr>
        <p:spPr>
          <a:xfrm>
            <a:off x="4681783" y="220109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9043661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0D24-4253-4F01-9F3D-B44686FE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cache HTTP/1.1 : Assets </a:t>
            </a:r>
            <a:r>
              <a:rPr lang="fr-FR" dirty="0" err="1"/>
              <a:t>static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DD6C2B-FAC9-4F24-8E5F-6B1CF2A4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Version 1.0.0</a:t>
            </a: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70C0"/>
                </a:solidFill>
              </a:rPr>
              <a:t>1.251f08ce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Version 2.0.0</a:t>
            </a:r>
            <a:endParaRPr lang="fr-FR" sz="3200" b="1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="./static/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1.c9f85026</a:t>
            </a:r>
            <a:r>
              <a:rPr lang="en-US" dirty="0"/>
              <a:t>.chunk.css" </a:t>
            </a:r>
            <a:r>
              <a:rPr lang="en-US" dirty="0" err="1"/>
              <a:t>rel</a:t>
            </a:r>
            <a:r>
              <a:rPr lang="en-US" dirty="0"/>
              <a:t>="stylesheet"&gt;</a:t>
            </a:r>
          </a:p>
          <a:p>
            <a:pPr marL="0" indent="0">
              <a:buNone/>
            </a:pPr>
            <a:r>
              <a:rPr lang="fr-FR" i="1" dirty="0" err="1">
                <a:solidFill>
                  <a:schemeClr val="accent1">
                    <a:lumMod val="75000"/>
                  </a:schemeClr>
                </a:solidFill>
              </a:rPr>
              <a:t>Cache-Control:max-age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=31536000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811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RESTful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7A40D09-42E2-495C-B75A-B78BB8F6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39" y="2050942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BCC268-8462-4382-81C0-E2266C572B55}"/>
              </a:ext>
            </a:extLst>
          </p:cNvPr>
          <p:cNvSpPr/>
          <p:nvPr/>
        </p:nvSpPr>
        <p:spPr>
          <a:xfrm>
            <a:off x="8802889" y="6067426"/>
            <a:ext cx="2984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https://www.maranatha.store/fr/negozio/calice-medievale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8647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22DF5-42D1-4F1C-84A7-478B27D1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3C34D1-1168-41D9-AAAC-740E6063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39"/>
            <a:ext cx="12192000" cy="6869239"/>
          </a:xfrm>
        </p:spPr>
      </p:pic>
    </p:spTree>
    <p:extLst>
      <p:ext uri="{BB962C8B-B14F-4D97-AF65-F5344CB8AC3E}">
        <p14:creationId xmlns:p14="http://schemas.microsoft.com/office/powerpoint/2010/main" val="28389992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de maturité de Leonard Richardson</a:t>
            </a:r>
          </a:p>
        </p:txBody>
      </p:sp>
      <p:pic>
        <p:nvPicPr>
          <p:cNvPr id="2051" name="Picture 3" descr="http://zestedesavoir.com/media/galleries/713/c34c43b3-955d-467f-ad3e-9f23ca42eec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3" y="1590889"/>
            <a:ext cx="7424340" cy="4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CF4B1C-B76C-41F4-871C-BB975559C416}"/>
              </a:ext>
            </a:extLst>
          </p:cNvPr>
          <p:cNvSpPr/>
          <p:nvPr/>
        </p:nvSpPr>
        <p:spPr>
          <a:xfrm>
            <a:off x="110246" y="6389537"/>
            <a:ext cx="817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https://martinfowler.com/articles/richardsonMaturityModel.html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65214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6DDD709-A028-446B-9D6C-539A78B06131}"/>
              </a:ext>
            </a:extLst>
          </p:cNvPr>
          <p:cNvSpPr/>
          <p:nvPr/>
        </p:nvSpPr>
        <p:spPr>
          <a:xfrm>
            <a:off x="9993744" y="5562095"/>
            <a:ext cx="1653309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37B6801-D31A-4734-A772-F840AEB427BA}"/>
              </a:ext>
            </a:extLst>
          </p:cNvPr>
          <p:cNvSpPr/>
          <p:nvPr/>
        </p:nvSpPr>
        <p:spPr>
          <a:xfrm>
            <a:off x="8525163" y="4073236"/>
            <a:ext cx="3121891" cy="1048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34699D5-1030-44AC-BD86-C8CFEE8234CA}"/>
              </a:ext>
            </a:extLst>
          </p:cNvPr>
          <p:cNvSpPr/>
          <p:nvPr/>
        </p:nvSpPr>
        <p:spPr>
          <a:xfrm>
            <a:off x="2900668" y="5400140"/>
            <a:ext cx="4768494" cy="931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9B9370-55E8-45C6-8CEC-C277D4C33F36}"/>
              </a:ext>
            </a:extLst>
          </p:cNvPr>
          <p:cNvSpPr/>
          <p:nvPr/>
        </p:nvSpPr>
        <p:spPr>
          <a:xfrm>
            <a:off x="1897415" y="3800769"/>
            <a:ext cx="4198585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F0AF30-4044-4F40-A8B1-E8294AF3AFA5}"/>
              </a:ext>
            </a:extLst>
          </p:cNvPr>
          <p:cNvSpPr/>
          <p:nvPr/>
        </p:nvSpPr>
        <p:spPr>
          <a:xfrm>
            <a:off x="3625648" y="2201398"/>
            <a:ext cx="278926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B16E8-A13F-425E-96B9-E021DBAC3E71}"/>
              </a:ext>
            </a:extLst>
          </p:cNvPr>
          <p:cNvSpPr/>
          <p:nvPr/>
        </p:nvSpPr>
        <p:spPr>
          <a:xfrm>
            <a:off x="1357866" y="1952253"/>
            <a:ext cx="1796111" cy="13255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9E5421-E660-4F17-AD20-109F7438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0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Level</a:t>
            </a:r>
            <a:r>
              <a:rPr lang="fr-FR" dirty="0"/>
              <a:t> 3 - HATEOAS :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Hypermedia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As The Engine Of Application State</a:t>
            </a:r>
            <a:br>
              <a:rPr lang="fr-FR" dirty="0">
                <a:solidFill>
                  <a:schemeClr val="accent6">
                    <a:lumMod val="75000"/>
                  </a:schemeClr>
                </a:solidFill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1C777-260F-43ED-A2CC-17B8862DA4B3}"/>
              </a:ext>
            </a:extLst>
          </p:cNvPr>
          <p:cNvSpPr/>
          <p:nvPr/>
        </p:nvSpPr>
        <p:spPr>
          <a:xfrm>
            <a:off x="1705932" y="2224292"/>
            <a:ext cx="10999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A74F7B"/>
                </a:solidFill>
              </a:rPr>
              <a:t>HAL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27E2C-1333-4D91-8934-13276E4B22E2}"/>
              </a:ext>
            </a:extLst>
          </p:cNvPr>
          <p:cNvSpPr/>
          <p:nvPr/>
        </p:nvSpPr>
        <p:spPr>
          <a:xfrm>
            <a:off x="3828492" y="2479460"/>
            <a:ext cx="2401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4400" dirty="0">
                <a:solidFill>
                  <a:srgbClr val="A74F7B"/>
                </a:solidFill>
              </a:rPr>
              <a:t>JSON:API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35DBF-4BF3-4005-B901-D13894D2D3FA}"/>
              </a:ext>
            </a:extLst>
          </p:cNvPr>
          <p:cNvSpPr/>
          <p:nvPr/>
        </p:nvSpPr>
        <p:spPr>
          <a:xfrm>
            <a:off x="3000786" y="5462518"/>
            <a:ext cx="46073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solidFill>
                  <a:srgbClr val="0070C0"/>
                </a:solidFill>
              </a:rPr>
              <a:t>JSON-LD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bg1">
                    <a:lumMod val="50000"/>
                  </a:schemeClr>
                </a:solidFill>
              </a:rPr>
              <a:t>(HYDRA)</a:t>
            </a:r>
            <a:endParaRPr lang="fr-FR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31DF2-CED6-4F15-A97E-A910E885CB93}"/>
              </a:ext>
            </a:extLst>
          </p:cNvPr>
          <p:cNvSpPr/>
          <p:nvPr/>
        </p:nvSpPr>
        <p:spPr>
          <a:xfrm>
            <a:off x="1965200" y="3870391"/>
            <a:ext cx="399763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0070C0"/>
                </a:solidFill>
              </a:rPr>
              <a:t>Custom</a:t>
            </a:r>
          </a:p>
          <a:p>
            <a:r>
              <a:rPr lang="fr-FR" dirty="0">
                <a:hlinkClick r:id="rId2"/>
              </a:rPr>
              <a:t>http://course-rest.azurewebsites.net/api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24D38-4C93-4EF3-918F-6D8C261C981D}"/>
              </a:ext>
            </a:extLst>
          </p:cNvPr>
          <p:cNvSpPr/>
          <p:nvPr/>
        </p:nvSpPr>
        <p:spPr>
          <a:xfrm>
            <a:off x="108155" y="6488668"/>
            <a:ext cx="7561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https://sookocheff.com/post/api/on-choosing-a-hypermedia-format/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0BC11-F2C3-4921-B8E5-3641F2BB30CE}"/>
              </a:ext>
            </a:extLst>
          </p:cNvPr>
          <p:cNvSpPr/>
          <p:nvPr/>
        </p:nvSpPr>
        <p:spPr>
          <a:xfrm>
            <a:off x="8697304" y="4335919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2800" dirty="0" err="1">
                <a:solidFill>
                  <a:srgbClr val="A74F7B"/>
                </a:solidFill>
              </a:rPr>
              <a:t>Collection+JSON</a:t>
            </a:r>
            <a:endParaRPr lang="fr-FR" sz="2800" dirty="0">
              <a:solidFill>
                <a:srgbClr val="A74F7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735AD-7EA9-4D37-9DB5-24BA961DC22D}"/>
              </a:ext>
            </a:extLst>
          </p:cNvPr>
          <p:cNvSpPr/>
          <p:nvPr/>
        </p:nvSpPr>
        <p:spPr>
          <a:xfrm>
            <a:off x="10294585" y="5684115"/>
            <a:ext cx="1042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A74F7B"/>
                </a:solidFill>
              </a:rPr>
              <a:t>SIREN</a:t>
            </a:r>
          </a:p>
        </p:txBody>
      </p:sp>
    </p:spTree>
    <p:extLst>
      <p:ext uri="{BB962C8B-B14F-4D97-AF65-F5344CB8AC3E}">
        <p14:creationId xmlns:p14="http://schemas.microsoft.com/office/powerpoint/2010/main" val="697946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3EF99D-D7ED-40AE-99F4-3D5D3EF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6" y="0"/>
            <a:ext cx="936198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2920B-34EF-4236-9B2A-2CD395EB7A45}"/>
              </a:ext>
            </a:extLst>
          </p:cNvPr>
          <p:cNvSpPr/>
          <p:nvPr/>
        </p:nvSpPr>
        <p:spPr>
          <a:xfrm>
            <a:off x="10187797" y="6488668"/>
            <a:ext cx="1906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https://json-ld.org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4207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9C76-25F8-46BD-A4C8-74F168A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Celui qui répond aux plus de besoins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544645-FA9D-4AC9-B011-04206E9A7006}"/>
              </a:ext>
            </a:extLst>
          </p:cNvPr>
          <p:cNvSpPr txBox="1"/>
          <p:nvPr/>
        </p:nvSpPr>
        <p:spPr>
          <a:xfrm>
            <a:off x="2004292" y="2900219"/>
            <a:ext cx="7887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>
                <a:solidFill>
                  <a:schemeClr val="accent6">
                    <a:lumMod val="75000"/>
                  </a:schemeClr>
                </a:solidFill>
              </a:rPr>
              <a:t>Open API &amp; </a:t>
            </a:r>
            <a:r>
              <a:rPr lang="fr-FR" sz="7200" dirty="0" err="1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fr-FR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256A4-A2F4-4330-944D-E5C86B71A36C}"/>
              </a:ext>
            </a:extLst>
          </p:cNvPr>
          <p:cNvSpPr/>
          <p:nvPr/>
        </p:nvSpPr>
        <p:spPr>
          <a:xfrm>
            <a:off x="140448" y="6003866"/>
            <a:ext cx="26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https://www.openapis.org</a:t>
            </a:r>
            <a:endParaRPr lang="fr-FR" dirty="0"/>
          </a:p>
          <a:p>
            <a:r>
              <a:rPr lang="fr-FR" dirty="0">
                <a:hlinkClick r:id="rId3"/>
              </a:rPr>
              <a:t>https://swagger.io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2392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9E4878-4BCB-449E-94CF-AE2A0F6BB533}" type="slidenum">
              <a:rPr lang="fr-FR" smtClean="0"/>
              <a:t>9</a:t>
            </a:fld>
            <a:endParaRPr lang="fr-FR"/>
          </a:p>
        </p:txBody>
      </p:sp>
      <p:pic>
        <p:nvPicPr>
          <p:cNvPr id="7" name="Picture 2" descr="Résultat de recherche d'images pour &quot;image ordinateu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5" y="2355444"/>
            <a:ext cx="1002507" cy="10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239256" y="489622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sebastien-han.fr/images/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00" y="2304247"/>
            <a:ext cx="1696172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>
            <a:cxnSpLocks/>
            <a:stCxn id="9" idx="1"/>
            <a:endCxn id="7" idx="3"/>
          </p:cNvCxnSpPr>
          <p:nvPr/>
        </p:nvCxnSpPr>
        <p:spPr>
          <a:xfrm flipH="1">
            <a:off x="1960162" y="2856698"/>
            <a:ext cx="1382738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  <a:stCxn id="8" idx="1"/>
            <a:endCxn id="1028" idx="3"/>
          </p:cNvCxnSpPr>
          <p:nvPr/>
        </p:nvCxnSpPr>
        <p:spPr>
          <a:xfrm flipH="1">
            <a:off x="7342530" y="1411166"/>
            <a:ext cx="1896726" cy="1508792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39173" y="3987193"/>
            <a:ext cx="1909008" cy="174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+ Application Cliente</a:t>
            </a:r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10345407" y="1217890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1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983" y="3987193"/>
            <a:ext cx="1918779" cy="1977637"/>
          </a:xfrm>
          <a:prstGeom prst="rect">
            <a:avLst/>
          </a:prstGeom>
        </p:spPr>
      </p:pic>
      <p:sp>
        <p:nvSpPr>
          <p:cNvPr id="16" name="Espace réservé du contenu 2"/>
          <p:cNvSpPr txBox="1">
            <a:spLocks/>
          </p:cNvSpPr>
          <p:nvPr/>
        </p:nvSpPr>
        <p:spPr>
          <a:xfrm>
            <a:off x="1984897" y="3384702"/>
            <a:ext cx="2457629" cy="60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HTTP POST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2" descr="Résultat de recherche d'images pour &quot;envelopp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51" y="2805970"/>
            <a:ext cx="893933" cy="7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15253" y="3739735"/>
            <a:ext cx="27991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Content-Type: application/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</a:rPr>
              <a:t>json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; charset=utf-8</a:t>
            </a:r>
          </a:p>
        </p:txBody>
      </p:sp>
      <p:pic>
        <p:nvPicPr>
          <p:cNvPr id="22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78798" y="2355444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image serveu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6" r="13567"/>
          <a:stretch/>
        </p:blipFill>
        <p:spPr bwMode="auto">
          <a:xfrm>
            <a:off x="9184187" y="4976011"/>
            <a:ext cx="1227068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/>
          <p:cNvSpPr txBox="1">
            <a:spLocks/>
          </p:cNvSpPr>
          <p:nvPr/>
        </p:nvSpPr>
        <p:spPr>
          <a:xfrm>
            <a:off x="10368391" y="2919958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2</a:t>
            </a:r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10345407" y="5467832"/>
            <a:ext cx="1995944" cy="464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Serveur n</a:t>
            </a:r>
          </a:p>
        </p:txBody>
      </p:sp>
      <p:cxnSp>
        <p:nvCxnSpPr>
          <p:cNvPr id="28" name="Connecteur droit 27"/>
          <p:cNvCxnSpPr>
            <a:cxnSpLocks/>
            <a:stCxn id="22" idx="2"/>
            <a:endCxn id="23" idx="0"/>
          </p:cNvCxnSpPr>
          <p:nvPr/>
        </p:nvCxnSpPr>
        <p:spPr>
          <a:xfrm>
            <a:off x="9792332" y="4198532"/>
            <a:ext cx="5389" cy="777479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ésultat de recherche d'images pour &quot;load balanc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19" y="2485728"/>
            <a:ext cx="1150911" cy="86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>
            <a:cxnSpLocks/>
            <a:stCxn id="1028" idx="1"/>
          </p:cNvCxnSpPr>
          <p:nvPr/>
        </p:nvCxnSpPr>
        <p:spPr>
          <a:xfrm flipH="1">
            <a:off x="4900522" y="2919958"/>
            <a:ext cx="1291097" cy="0"/>
          </a:xfrm>
          <a:prstGeom prst="line">
            <a:avLst/>
          </a:prstGeom>
          <a:ln w="25400"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ce réservé du contenu 2"/>
          <p:cNvSpPr txBox="1">
            <a:spLocks/>
          </p:cNvSpPr>
          <p:nvPr/>
        </p:nvSpPr>
        <p:spPr>
          <a:xfrm>
            <a:off x="4747907" y="4331932"/>
            <a:ext cx="3701687" cy="2472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Réparti les requêtes </a:t>
            </a:r>
          </a:p>
          <a:p>
            <a:r>
              <a:rPr lang="fr-FR" b="1" dirty="0">
                <a:solidFill>
                  <a:srgbClr val="00B050"/>
                </a:solidFill>
              </a:rPr>
              <a:t>Résilience aux pannes</a:t>
            </a:r>
          </a:p>
          <a:p>
            <a:r>
              <a:rPr lang="fr-FR" b="1" dirty="0">
                <a:solidFill>
                  <a:srgbClr val="00B050"/>
                </a:solidFill>
              </a:rPr>
              <a:t>Mise à jour à chaud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72AFFBF-6F3B-445A-88A0-950806F3F660}"/>
              </a:ext>
            </a:extLst>
          </p:cNvPr>
          <p:cNvCxnSpPr>
            <a:cxnSpLocks/>
            <a:stCxn id="22" idx="1"/>
            <a:endCxn id="1028" idx="3"/>
          </p:cNvCxnSpPr>
          <p:nvPr/>
        </p:nvCxnSpPr>
        <p:spPr>
          <a:xfrm flipH="1" flipV="1">
            <a:off x="7342530" y="2919958"/>
            <a:ext cx="1836268" cy="357030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9CD016-3E29-4C20-B0BC-82F8C0E6C6E2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flipH="1" flipV="1">
            <a:off x="7342530" y="2919958"/>
            <a:ext cx="1841657" cy="2977597"/>
          </a:xfrm>
          <a:prstGeom prst="line">
            <a:avLst/>
          </a:prstGeom>
          <a:ln w="25400"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330401-E806-4852-B651-0F211FA6FBE4}"/>
              </a:ext>
            </a:extLst>
          </p:cNvPr>
          <p:cNvSpPr/>
          <p:nvPr/>
        </p:nvSpPr>
        <p:spPr>
          <a:xfrm>
            <a:off x="5458623" y="3318282"/>
            <a:ext cx="227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err="1">
                <a:solidFill>
                  <a:srgbClr val="00B050"/>
                </a:solidFill>
              </a:rPr>
              <a:t>Load</a:t>
            </a:r>
            <a:r>
              <a:rPr lang="fr-FR" sz="2800" b="1" dirty="0">
                <a:solidFill>
                  <a:srgbClr val="00B050"/>
                </a:solidFill>
              </a:rPr>
              <a:t> balancer</a:t>
            </a:r>
          </a:p>
        </p:txBody>
      </p:sp>
    </p:spTree>
    <p:extLst>
      <p:ext uri="{BB962C8B-B14F-4D97-AF65-F5344CB8AC3E}">
        <p14:creationId xmlns:p14="http://schemas.microsoft.com/office/powerpoint/2010/main" val="1688350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One more </a:t>
            </a:r>
            <a:r>
              <a:rPr lang="fr-FR" sz="19300" dirty="0" err="1"/>
              <a:t>thing</a:t>
            </a:r>
            <a:r>
              <a:rPr lang="fr-FR" sz="193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474169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</p:spTree>
    <p:extLst>
      <p:ext uri="{BB962C8B-B14F-4D97-AF65-F5344CB8AC3E}">
        <p14:creationId xmlns:p14="http://schemas.microsoft.com/office/powerpoint/2010/main" val="13844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2E07D-F8B6-48B5-9DAB-A18A531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technologie choisir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8AE80D-8FEA-4456-9B19-A7B3BFA03AC1}"/>
              </a:ext>
            </a:extLst>
          </p:cNvPr>
          <p:cNvSpPr txBox="1"/>
          <p:nvPr/>
        </p:nvSpPr>
        <p:spPr>
          <a:xfrm>
            <a:off x="5717727" y="2921166"/>
            <a:ext cx="2940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GraphQL</a:t>
            </a:r>
            <a:endParaRPr lang="fr-FR" sz="6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4AB4E9-E98E-4D70-8DF2-FE20337C3BB4}"/>
              </a:ext>
            </a:extLst>
          </p:cNvPr>
          <p:cNvSpPr txBox="1"/>
          <p:nvPr/>
        </p:nvSpPr>
        <p:spPr>
          <a:xfrm>
            <a:off x="3257068" y="2921164"/>
            <a:ext cx="152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Rest</a:t>
            </a:r>
            <a:endParaRPr lang="fr-FR" sz="6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7A124-06FC-4AC8-AA97-F95ACE1EE740}"/>
              </a:ext>
            </a:extLst>
          </p:cNvPr>
          <p:cNvSpPr txBox="1"/>
          <p:nvPr/>
        </p:nvSpPr>
        <p:spPr>
          <a:xfrm>
            <a:off x="9455197" y="2921165"/>
            <a:ext cx="1773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/>
              <a:t>gRPC</a:t>
            </a:r>
            <a:endParaRPr lang="fr-FR" sz="6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44E68A-849F-4F99-8224-3365E196DC11}"/>
              </a:ext>
            </a:extLst>
          </p:cNvPr>
          <p:cNvSpPr txBox="1"/>
          <p:nvPr/>
        </p:nvSpPr>
        <p:spPr>
          <a:xfrm>
            <a:off x="602702" y="2921164"/>
            <a:ext cx="1717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Soap</a:t>
            </a:r>
          </a:p>
        </p:txBody>
      </p:sp>
      <p:sp>
        <p:nvSpPr>
          <p:cNvPr id="10" name="Cœur 9">
            <a:extLst>
              <a:ext uri="{FF2B5EF4-FFF2-40B4-BE49-F238E27FC236}">
                <a16:creationId xmlns:a16="http://schemas.microsoft.com/office/drawing/2014/main" id="{1B3E184F-D0C8-4979-B8FC-4E011AC64A38}"/>
              </a:ext>
            </a:extLst>
          </p:cNvPr>
          <p:cNvSpPr/>
          <p:nvPr/>
        </p:nvSpPr>
        <p:spPr>
          <a:xfrm>
            <a:off x="4018783" y="4474677"/>
            <a:ext cx="2167013" cy="2059914"/>
          </a:xfrm>
          <a:prstGeom prst="heart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B1E53D-FE3D-4331-9B50-28396914BC7C}"/>
              </a:ext>
            </a:extLst>
          </p:cNvPr>
          <p:cNvSpPr txBox="1"/>
          <p:nvPr/>
        </p:nvSpPr>
        <p:spPr>
          <a:xfrm>
            <a:off x="4134141" y="5127762"/>
            <a:ext cx="193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Cache HTTP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87C4ECB-AD13-4397-8317-0968485E32FA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018783" y="3936827"/>
            <a:ext cx="395901" cy="65308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205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04B877-9297-494D-BA5C-7C79A97A3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0DCFF9-E26F-4787-94C0-7E834B9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3BA6CD3-426C-4F83-8268-75A2BD01DE30}"/>
              </a:ext>
            </a:extLst>
          </p:cNvPr>
          <p:cNvSpPr txBox="1">
            <a:spLocks/>
          </p:cNvSpPr>
          <p:nvPr/>
        </p:nvSpPr>
        <p:spPr>
          <a:xfrm>
            <a:off x="838199" y="1468619"/>
            <a:ext cx="10515600" cy="50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fr-FR" sz="4000" dirty="0">
                <a:solidFill>
                  <a:schemeClr val="bg1"/>
                </a:solidFill>
              </a:rPr>
              <a:t>Qu’est ce qui peut vous aider à bien modéliser une api (en domaines fonctionnels) ?</a:t>
            </a:r>
          </a:p>
          <a:p>
            <a:pPr marL="457200" lvl="1" indent="0" fontAlgn="base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Modéliser sa base de données au format merise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Le choix du </a:t>
            </a:r>
            <a:r>
              <a:rPr lang="fr-FR" sz="3200" dirty="0" err="1">
                <a:solidFill>
                  <a:schemeClr val="bg1"/>
                </a:solidFill>
              </a:rPr>
              <a:t>framework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Avoir une architecture en micro-service </a:t>
            </a:r>
          </a:p>
          <a:p>
            <a:pPr lvl="1" fontAlgn="base">
              <a:buFont typeface="Wingdings" panose="05000000000000000000" pitchFamily="2" charset="2"/>
              <a:buChar char="q"/>
            </a:pPr>
            <a:r>
              <a:rPr lang="fr-FR" sz="3200" dirty="0">
                <a:solidFill>
                  <a:schemeClr val="bg1"/>
                </a:solidFill>
              </a:rPr>
              <a:t> Designer les écrans en premier et le montrer aux utilisateurs </a:t>
            </a: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997229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89" y="2257426"/>
            <a:ext cx="11430000" cy="2790825"/>
          </a:xfrm>
        </p:spPr>
        <p:txBody>
          <a:bodyPr>
            <a:noAutofit/>
          </a:bodyPr>
          <a:lstStyle/>
          <a:p>
            <a:pPr algn="ctr"/>
            <a:r>
              <a:rPr lang="fr-FR" sz="19300" dirty="0"/>
              <a:t>Merci </a:t>
            </a:r>
            <a:r>
              <a:rPr lang="fr-FR" sz="19300" dirty="0">
                <a:sym typeface="Wingdings" panose="05000000000000000000" pitchFamily="2" charset="2"/>
              </a:rPr>
              <a:t></a:t>
            </a:r>
            <a:br>
              <a:rPr lang="fr-FR" sz="19300" dirty="0"/>
            </a:br>
            <a:r>
              <a:rPr lang="fr-FR" sz="9600" dirty="0">
                <a:solidFill>
                  <a:schemeClr val="bg1">
                    <a:lumMod val="65000"/>
                  </a:schemeClr>
                </a:solidFill>
              </a:rPr>
              <a:t>Questions ? </a:t>
            </a:r>
            <a:endParaRPr lang="fr-FR" sz="19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382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57853</TotalTime>
  <Words>3606</Words>
  <Application>Microsoft Office PowerPoint</Application>
  <PresentationFormat>Grand écran</PresentationFormat>
  <Paragraphs>881</Paragraphs>
  <Slides>94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106" baseType="lpstr">
      <vt:lpstr>Angsana New</vt:lpstr>
      <vt:lpstr>Arial</vt:lpstr>
      <vt:lpstr>Calibri</vt:lpstr>
      <vt:lpstr>Calibri Light</vt:lpstr>
      <vt:lpstr>Consolas</vt:lpstr>
      <vt:lpstr>interval</vt:lpstr>
      <vt:lpstr>Lato</vt:lpstr>
      <vt:lpstr>Open Sans</vt:lpstr>
      <vt:lpstr>Roboto</vt:lpstr>
      <vt:lpstr>Segoe UI</vt:lpstr>
      <vt:lpstr>Wingdings</vt:lpstr>
      <vt:lpstr>Thème Office</vt:lpstr>
      <vt:lpstr>Comment concevoir une API RESTful ? </vt:lpstr>
      <vt:lpstr>Présentation</vt:lpstr>
      <vt:lpstr>Comment concevoir une API RESTful ? </vt:lpstr>
      <vt:lpstr>Les services REST Introduction</vt:lpstr>
      <vt:lpstr>Présentation PowerPoint</vt:lpstr>
      <vt:lpstr>Présentation PowerPoint</vt:lpstr>
      <vt:lpstr>Type de clients des API</vt:lpstr>
      <vt:lpstr>Proxy</vt:lpstr>
      <vt:lpstr>Load balancer</vt:lpstr>
      <vt:lpstr>Mise à jour a chaud 1</vt:lpstr>
      <vt:lpstr>Mise à jour a chaud 2</vt:lpstr>
      <vt:lpstr>Mise à jour a chaud 3</vt:lpstr>
      <vt:lpstr>Mise à jour a chaud 4</vt:lpstr>
      <vt:lpstr>Mise à jour a chaud 5</vt:lpstr>
      <vt:lpstr>Mise à jour a chaud 6</vt:lpstr>
      <vt:lpstr>Mise à jour a chaud 7</vt:lpstr>
      <vt:lpstr>Architecture micro-services</vt:lpstr>
      <vt:lpstr>Les services REST (REpresentational State Transfer)</vt:lpstr>
      <vt:lpstr>REST (REpresentational State Transfer)</vt:lpstr>
      <vt:lpstr>REST benefits</vt:lpstr>
      <vt:lpstr>REST (REpresentational State Transfer)</vt:lpstr>
      <vt:lpstr>REST : Contrainte numéro 1/6</vt:lpstr>
      <vt:lpstr>Client-Serveur</vt:lpstr>
      <vt:lpstr>REST : Contrainte numéro 2/6</vt:lpstr>
      <vt:lpstr>REST : Contrainte numéro 3/6</vt:lpstr>
      <vt:lpstr>REST versus SOAP</vt:lpstr>
      <vt:lpstr>REST : Contrainte numéro 4/6</vt:lpstr>
      <vt:lpstr>REST : Contrainte numéro 5/6</vt:lpstr>
      <vt:lpstr>Architecture monolithe</vt:lpstr>
      <vt:lpstr>Architecture micro-services</vt:lpstr>
      <vt:lpstr>Architecture micro-services</vt:lpstr>
      <vt:lpstr>REST : Contrainte numéro 6/6</vt:lpstr>
      <vt:lpstr>REST HTTP et bonnes pratiques </vt:lpstr>
      <vt:lpstr>HTTP Header « Content-Type »</vt:lpstr>
      <vt:lpstr>HTTP Header « Accept »</vt:lpstr>
      <vt:lpstr>Codes de retour HTTP</vt:lpstr>
      <vt:lpstr>Relation entre l'URL et les méthodes HTTP</vt:lpstr>
      <vt:lpstr>Relation entre l'URL et les méthodes HTTP</vt:lpstr>
      <vt:lpstr>Méthodes HTTP : idempotence</vt:lpstr>
      <vt:lpstr>Méthodes HTTP : idempotence</vt:lpstr>
      <vt:lpstr>Méthodes HTTP : idempotence</vt:lpstr>
      <vt:lpstr>GET and QueryString for filtering</vt:lpstr>
      <vt:lpstr>Get and return type</vt:lpstr>
      <vt:lpstr>I need to insert =&gt; POST or PUT ?</vt:lpstr>
      <vt:lpstr>I need to update =&gt; PUT or PATCH ?</vt:lpstr>
      <vt:lpstr>POST for specifics cases</vt:lpstr>
      <vt:lpstr>Comment uploader une image, vidéo?</vt:lpstr>
      <vt:lpstr>PATCH permet une mise à jour partielle des données</vt:lpstr>
      <vt:lpstr>PATCH standard JSON Patch</vt:lpstr>
      <vt:lpstr>Modéliser vos API sous forme de catalogue</vt:lpstr>
      <vt:lpstr>Modéliser vos API en domaines fonctionnels</vt:lpstr>
      <vt:lpstr>Modéliser vos API en domaines fonctionnels</vt:lpstr>
      <vt:lpstr>Modéliser vos API en domaines fonctionnelles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Modéliser vos API en domaines fonctionnels</vt:lpstr>
      <vt:lpstr>Présentation PowerPoint</vt:lpstr>
      <vt:lpstr>Le nommage c’est évident !</vt:lpstr>
      <vt:lpstr>Pluriel ou singulier ?</vt:lpstr>
      <vt:lpstr>Quelle « case » utiliser ?</vt:lpstr>
      <vt:lpstr>Comment versionner ?</vt:lpstr>
      <vt:lpstr>Cache</vt:lpstr>
      <vt:lpstr>Different kinds of caches HTTP/1.1</vt:lpstr>
      <vt:lpstr>Different kinds of caches HTTP/1.1</vt:lpstr>
      <vt:lpstr>Different kinds of caches HTTP/1.1</vt:lpstr>
      <vt:lpstr>Different kinds of caches HTTP/1.1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REST cache HTTP/1.1 : Assets static</vt:lpstr>
      <vt:lpstr>RESTful</vt:lpstr>
      <vt:lpstr>Présentation PowerPoint</vt:lpstr>
      <vt:lpstr>Le modèle de maturité de Leonard Richardson</vt:lpstr>
      <vt:lpstr>Level 3 - HATEOAS : Hypermedia As The Engine Of Application State </vt:lpstr>
      <vt:lpstr>Présentation PowerPoint</vt:lpstr>
      <vt:lpstr>Celui qui répond aux plus de besoins</vt:lpstr>
      <vt:lpstr>One more thing !</vt:lpstr>
      <vt:lpstr>Quelle technologie choisir ?</vt:lpstr>
      <vt:lpstr>Quelle technologie choisir ?</vt:lpstr>
      <vt:lpstr>Conclusion</vt:lpstr>
      <vt:lpstr>Merci 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Guillaume Chervet</dc:creator>
  <cp:lastModifiedBy>CHERVET Guillaume</cp:lastModifiedBy>
  <cp:revision>1026</cp:revision>
  <cp:lastPrinted>2017-05-21T13:26:06Z</cp:lastPrinted>
  <dcterms:created xsi:type="dcterms:W3CDTF">2017-03-15T18:15:39Z</dcterms:created>
  <dcterms:modified xsi:type="dcterms:W3CDTF">2019-04-09T12:16:17Z</dcterms:modified>
</cp:coreProperties>
</file>